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7"/>
  </p:notesMasterIdLst>
  <p:sldIdLst>
    <p:sldId id="284" r:id="rId2"/>
    <p:sldId id="8497" r:id="rId3"/>
    <p:sldId id="8483" r:id="rId4"/>
    <p:sldId id="8482" r:id="rId5"/>
    <p:sldId id="327" r:id="rId6"/>
    <p:sldId id="320" r:id="rId7"/>
    <p:sldId id="8375" r:id="rId8"/>
    <p:sldId id="8531" r:id="rId9"/>
    <p:sldId id="8454" r:id="rId10"/>
    <p:sldId id="323" r:id="rId11"/>
    <p:sldId id="8458" r:id="rId12"/>
    <p:sldId id="8366" r:id="rId13"/>
    <p:sldId id="8430" r:id="rId14"/>
    <p:sldId id="8469" r:id="rId15"/>
    <p:sldId id="8438" r:id="rId16"/>
    <p:sldId id="286" r:id="rId17"/>
    <p:sldId id="285" r:id="rId18"/>
    <p:sldId id="8470" r:id="rId19"/>
    <p:sldId id="287" r:id="rId20"/>
    <p:sldId id="259" r:id="rId21"/>
    <p:sldId id="8508" r:id="rId22"/>
    <p:sldId id="8471" r:id="rId23"/>
    <p:sldId id="257" r:id="rId24"/>
    <p:sldId id="288" r:id="rId25"/>
    <p:sldId id="8468" r:id="rId26"/>
    <p:sldId id="8510" r:id="rId27"/>
    <p:sldId id="8509" r:id="rId28"/>
    <p:sldId id="8511" r:id="rId29"/>
    <p:sldId id="8512" r:id="rId30"/>
    <p:sldId id="8513" r:id="rId31"/>
    <p:sldId id="8494" r:id="rId32"/>
    <p:sldId id="8495" r:id="rId33"/>
    <p:sldId id="8496" r:id="rId34"/>
    <p:sldId id="8515" r:id="rId35"/>
    <p:sldId id="8474" r:id="rId36"/>
    <p:sldId id="8514" r:id="rId37"/>
    <p:sldId id="8479" r:id="rId38"/>
    <p:sldId id="8517" r:id="rId39"/>
    <p:sldId id="8491" r:id="rId40"/>
    <p:sldId id="8530" r:id="rId41"/>
    <p:sldId id="8492" r:id="rId42"/>
    <p:sldId id="8525" r:id="rId43"/>
    <p:sldId id="8519" r:id="rId44"/>
    <p:sldId id="8520" r:id="rId45"/>
    <p:sldId id="8485" r:id="rId46"/>
    <p:sldId id="8518" r:id="rId47"/>
    <p:sldId id="8487" r:id="rId48"/>
    <p:sldId id="8490" r:id="rId49"/>
    <p:sldId id="8504" r:id="rId50"/>
    <p:sldId id="8522" r:id="rId51"/>
    <p:sldId id="8523" r:id="rId52"/>
    <p:sldId id="8477" r:id="rId53"/>
    <p:sldId id="8481" r:id="rId54"/>
    <p:sldId id="8526" r:id="rId55"/>
    <p:sldId id="8501" r:id="rId56"/>
    <p:sldId id="8502" r:id="rId57"/>
    <p:sldId id="8503" r:id="rId58"/>
    <p:sldId id="8527" r:id="rId59"/>
    <p:sldId id="8528" r:id="rId60"/>
    <p:sldId id="8532" r:id="rId61"/>
    <p:sldId id="8488" r:id="rId62"/>
    <p:sldId id="8389" r:id="rId63"/>
    <p:sldId id="8385" r:id="rId64"/>
    <p:sldId id="8390" r:id="rId65"/>
    <p:sldId id="8391" r:id="rId6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5854"/>
    <p:restoredTop sz="81887"/>
  </p:normalViewPr>
  <p:slideViewPr>
    <p:cSldViewPr snapToGrid="0" snapToObjects="1">
      <p:cViewPr varScale="1">
        <p:scale>
          <a:sx n="98" d="100"/>
          <a:sy n="98" d="100"/>
        </p:scale>
        <p:origin x="1576"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microsoft.com/office/2016/11/relationships/changesInfo" Target="changesInfos/changesInfo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eremy Wildfire" userId="a5e9c79b-82aa-4c95-a302-529348dd9c19" providerId="ADAL" clId="{3622B9C6-BC52-FE47-82F7-542B44DE81A2}"/>
    <pc:docChg chg="custSel addSld modSld sldOrd">
      <pc:chgData name="Jeremy Wildfire" userId="a5e9c79b-82aa-4c95-a302-529348dd9c19" providerId="ADAL" clId="{3622B9C6-BC52-FE47-82F7-542B44DE81A2}" dt="2021-09-24T13:51:05.838" v="817"/>
      <pc:docMkLst>
        <pc:docMk/>
      </pc:docMkLst>
      <pc:sldChg chg="modSp mod modAnim">
        <pc:chgData name="Jeremy Wildfire" userId="a5e9c79b-82aa-4c95-a302-529348dd9c19" providerId="ADAL" clId="{3622B9C6-BC52-FE47-82F7-542B44DE81A2}" dt="2021-09-24T13:51:05.838" v="817"/>
        <pc:sldMkLst>
          <pc:docMk/>
          <pc:sldMk cId="3999790945" sldId="257"/>
        </pc:sldMkLst>
        <pc:spChg chg="mod">
          <ac:chgData name="Jeremy Wildfire" userId="a5e9c79b-82aa-4c95-a302-529348dd9c19" providerId="ADAL" clId="{3622B9C6-BC52-FE47-82F7-542B44DE81A2}" dt="2021-09-24T13:48:03.308" v="809" actId="20577"/>
          <ac:spMkLst>
            <pc:docMk/>
            <pc:sldMk cId="3999790945" sldId="257"/>
            <ac:spMk id="2" creationId="{4C9EB27D-DAA8-DA4F-8DD2-2FB136BB321A}"/>
          </ac:spMkLst>
        </pc:spChg>
      </pc:sldChg>
      <pc:sldChg chg="modAnim">
        <pc:chgData name="Jeremy Wildfire" userId="a5e9c79b-82aa-4c95-a302-529348dd9c19" providerId="ADAL" clId="{3622B9C6-BC52-FE47-82F7-542B44DE81A2}" dt="2021-09-24T13:51:02.351" v="816"/>
        <pc:sldMkLst>
          <pc:docMk/>
          <pc:sldMk cId="1889995798" sldId="259"/>
        </pc:sldMkLst>
      </pc:sldChg>
      <pc:sldChg chg="addSp modSp mod">
        <pc:chgData name="Jeremy Wildfire" userId="a5e9c79b-82aa-4c95-a302-529348dd9c19" providerId="ADAL" clId="{3622B9C6-BC52-FE47-82F7-542B44DE81A2}" dt="2021-09-24T13:50:14.124" v="814" actId="14100"/>
        <pc:sldMkLst>
          <pc:docMk/>
          <pc:sldMk cId="332872597" sldId="285"/>
        </pc:sldMkLst>
        <pc:spChg chg="mod">
          <ac:chgData name="Jeremy Wildfire" userId="a5e9c79b-82aa-4c95-a302-529348dd9c19" providerId="ADAL" clId="{3622B9C6-BC52-FE47-82F7-542B44DE81A2}" dt="2021-09-24T13:13:02.465" v="724" actId="20577"/>
          <ac:spMkLst>
            <pc:docMk/>
            <pc:sldMk cId="332872597" sldId="285"/>
            <ac:spMk id="3" creationId="{ED2A6E58-E965-F843-808D-30BFC6451EC2}"/>
          </ac:spMkLst>
        </pc:spChg>
        <pc:spChg chg="add mod">
          <ac:chgData name="Jeremy Wildfire" userId="a5e9c79b-82aa-4c95-a302-529348dd9c19" providerId="ADAL" clId="{3622B9C6-BC52-FE47-82F7-542B44DE81A2}" dt="2021-09-24T13:50:14.124" v="814" actId="14100"/>
          <ac:spMkLst>
            <pc:docMk/>
            <pc:sldMk cId="332872597" sldId="285"/>
            <ac:spMk id="4" creationId="{2CBD6418-0A9F-2844-B4C8-DE301E78E9E5}"/>
          </ac:spMkLst>
        </pc:spChg>
      </pc:sldChg>
      <pc:sldChg chg="addSp modSp mod ord">
        <pc:chgData name="Jeremy Wildfire" userId="a5e9c79b-82aa-4c95-a302-529348dd9c19" providerId="ADAL" clId="{3622B9C6-BC52-FE47-82F7-542B44DE81A2}" dt="2021-09-24T13:41:23.358" v="806" actId="20577"/>
        <pc:sldMkLst>
          <pc:docMk/>
          <pc:sldMk cId="1112317758" sldId="286"/>
        </pc:sldMkLst>
        <pc:spChg chg="add mod">
          <ac:chgData name="Jeremy Wildfire" userId="a5e9c79b-82aa-4c95-a302-529348dd9c19" providerId="ADAL" clId="{3622B9C6-BC52-FE47-82F7-542B44DE81A2}" dt="2021-09-24T13:41:23.358" v="806" actId="20577"/>
          <ac:spMkLst>
            <pc:docMk/>
            <pc:sldMk cId="1112317758" sldId="286"/>
            <ac:spMk id="4" creationId="{FA882A1E-D691-464F-9B73-3069730647D1}"/>
          </ac:spMkLst>
        </pc:spChg>
      </pc:sldChg>
      <pc:sldChg chg="modAnim">
        <pc:chgData name="Jeremy Wildfire" userId="a5e9c79b-82aa-4c95-a302-529348dd9c19" providerId="ADAL" clId="{3622B9C6-BC52-FE47-82F7-542B44DE81A2}" dt="2021-09-24T13:50:59.124" v="815"/>
        <pc:sldMkLst>
          <pc:docMk/>
          <pc:sldMk cId="2069160934" sldId="287"/>
        </pc:sldMkLst>
      </pc:sldChg>
      <pc:sldChg chg="modSp new mod">
        <pc:chgData name="Jeremy Wildfire" userId="a5e9c79b-82aa-4c95-a302-529348dd9c19" providerId="ADAL" clId="{3622B9C6-BC52-FE47-82F7-542B44DE81A2}" dt="2021-09-24T13:48:20.837" v="813" actId="115"/>
        <pc:sldMkLst>
          <pc:docMk/>
          <pc:sldMk cId="4249539197" sldId="288"/>
        </pc:sldMkLst>
        <pc:spChg chg="mod">
          <ac:chgData name="Jeremy Wildfire" userId="a5e9c79b-82aa-4c95-a302-529348dd9c19" providerId="ADAL" clId="{3622B9C6-BC52-FE47-82F7-542B44DE81A2}" dt="2021-09-24T13:05:26.604" v="127" actId="20577"/>
          <ac:spMkLst>
            <pc:docMk/>
            <pc:sldMk cId="4249539197" sldId="288"/>
            <ac:spMk id="2" creationId="{D110BF8C-5625-3F4F-84D0-048E9320648F}"/>
          </ac:spMkLst>
        </pc:spChg>
        <pc:spChg chg="mod">
          <ac:chgData name="Jeremy Wildfire" userId="a5e9c79b-82aa-4c95-a302-529348dd9c19" providerId="ADAL" clId="{3622B9C6-BC52-FE47-82F7-542B44DE81A2}" dt="2021-09-24T13:48:20.837" v="813" actId="115"/>
          <ac:spMkLst>
            <pc:docMk/>
            <pc:sldMk cId="4249539197" sldId="288"/>
            <ac:spMk id="3" creationId="{E11CAE07-D172-904E-BE24-B2BF115A7557}"/>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9C803B6-C304-6645-9104-104C82AE6025}" type="datetimeFigureOut">
              <a:rPr lang="en-US" smtClean="0"/>
              <a:t>10/28/21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BBAAE8A-0296-1044-98D3-FD4B9DEE846E}" type="slidenum">
              <a:rPr lang="en-US" smtClean="0"/>
              <a:t>‹#›</a:t>
            </a:fld>
            <a:endParaRPr lang="en-US"/>
          </a:p>
        </p:txBody>
      </p:sp>
    </p:spTree>
    <p:extLst>
      <p:ext uri="{BB962C8B-B14F-4D97-AF65-F5344CB8AC3E}">
        <p14:creationId xmlns:p14="http://schemas.microsoft.com/office/powerpoint/2010/main" val="3132549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BBAAE8A-0296-1044-98D3-FD4B9DEE846E}" type="slidenum">
              <a:rPr lang="en-US" smtClean="0"/>
              <a:t>1</a:t>
            </a:fld>
            <a:endParaRPr lang="en-US"/>
          </a:p>
        </p:txBody>
      </p:sp>
    </p:spTree>
    <p:extLst>
      <p:ext uri="{BB962C8B-B14F-4D97-AF65-F5344CB8AC3E}">
        <p14:creationId xmlns:p14="http://schemas.microsoft.com/office/powerpoint/2010/main" val="11271250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BF232A-D0AC-9B4F-A822-05618EDB3A67}" type="slidenum">
              <a:rPr lang="en-US" smtClean="0"/>
              <a:t>12</a:t>
            </a:fld>
            <a:endParaRPr lang="en-US" dirty="0"/>
          </a:p>
        </p:txBody>
      </p:sp>
    </p:spTree>
    <p:extLst>
      <p:ext uri="{BB962C8B-B14F-4D97-AF65-F5344CB8AC3E}">
        <p14:creationId xmlns:p14="http://schemas.microsoft.com/office/powerpoint/2010/main" val="24951868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800" u="sng" dirty="0"/>
              <a:t>Medical Monitoring</a:t>
            </a:r>
            <a:r>
              <a:rPr lang="en-US" sz="2800" dirty="0"/>
              <a:t> </a:t>
            </a:r>
          </a:p>
          <a:p>
            <a:r>
              <a:rPr lang="en-US" sz="2800" u="sng" dirty="0"/>
              <a:t>Data Exploration</a:t>
            </a:r>
            <a:r>
              <a:rPr lang="en-US" sz="2800" dirty="0"/>
              <a:t> – Supplemental tool for analysts.</a:t>
            </a:r>
          </a:p>
          <a:p>
            <a:r>
              <a:rPr lang="en-US" sz="2800" u="sng" dirty="0">
                <a:ea typeface="+mn-lt"/>
                <a:cs typeface="+mn-lt"/>
              </a:rPr>
              <a:t>Data Monitoring Committee </a:t>
            </a:r>
            <a:r>
              <a:rPr lang="en-US" sz="2800" dirty="0">
                <a:ea typeface="+mn-lt"/>
                <a:cs typeface="+mn-lt"/>
              </a:rPr>
              <a:t>- Novartis submitted graphics to DMC. </a:t>
            </a:r>
          </a:p>
          <a:p>
            <a:r>
              <a:rPr lang="en-US" sz="2800" u="sng" dirty="0"/>
              <a:t>Risk-based Monitoring?</a:t>
            </a:r>
          </a:p>
        </p:txBody>
      </p:sp>
      <p:sp>
        <p:nvSpPr>
          <p:cNvPr id="4" name="Slide Number Placeholder 3"/>
          <p:cNvSpPr>
            <a:spLocks noGrp="1"/>
          </p:cNvSpPr>
          <p:nvPr>
            <p:ph type="sldNum" sz="quarter" idx="5"/>
          </p:nvPr>
        </p:nvSpPr>
        <p:spPr/>
        <p:txBody>
          <a:bodyPr/>
          <a:lstStyle/>
          <a:p>
            <a:fld id="{FD878251-FF04-4145-99F7-B5494CB46062}" type="slidenum">
              <a:rPr lang="en-US" smtClean="0"/>
              <a:t>13</a:t>
            </a:fld>
            <a:endParaRPr lang="en-US"/>
          </a:p>
        </p:txBody>
      </p:sp>
    </p:spTree>
    <p:extLst>
      <p:ext uri="{BB962C8B-B14F-4D97-AF65-F5344CB8AC3E}">
        <p14:creationId xmlns:p14="http://schemas.microsoft.com/office/powerpoint/2010/main" val="16229845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u="sng" dirty="0"/>
              <a:t>More Charts</a:t>
            </a:r>
            <a:r>
              <a:rPr lang="en-US" sz="1200" dirty="0"/>
              <a:t> - Expand Chart Coverage to new safety domains</a:t>
            </a:r>
          </a:p>
          <a:p>
            <a:r>
              <a:rPr lang="en-US" sz="1200" u="sng" dirty="0"/>
              <a:t>Qualification</a:t>
            </a:r>
            <a:r>
              <a:rPr lang="en-US" sz="1200" dirty="0"/>
              <a:t> – Create Qualification Guidelines </a:t>
            </a:r>
          </a:p>
          <a:p>
            <a:r>
              <a:rPr lang="en-US" sz="1200" u="sng" dirty="0"/>
              <a:t>Deployment</a:t>
            </a:r>
            <a:r>
              <a:rPr lang="en-US" sz="1200" dirty="0"/>
              <a:t> – Run Pilots with interested stakeholders</a:t>
            </a:r>
          </a:p>
          <a:p>
            <a:endParaRPr lang="en-US" dirty="0"/>
          </a:p>
        </p:txBody>
      </p:sp>
      <p:sp>
        <p:nvSpPr>
          <p:cNvPr id="4" name="Slide Number Placeholder 3"/>
          <p:cNvSpPr>
            <a:spLocks noGrp="1"/>
          </p:cNvSpPr>
          <p:nvPr>
            <p:ph type="sldNum" sz="quarter" idx="5"/>
          </p:nvPr>
        </p:nvSpPr>
        <p:spPr/>
        <p:txBody>
          <a:bodyPr/>
          <a:lstStyle/>
          <a:p>
            <a:fld id="{07BF232A-D0AC-9B4F-A822-05618EDB3A67}" type="slidenum">
              <a:rPr lang="en-US" smtClean="0"/>
              <a:t>15</a:t>
            </a:fld>
            <a:endParaRPr lang="en-US" dirty="0"/>
          </a:p>
        </p:txBody>
      </p:sp>
    </p:spTree>
    <p:extLst>
      <p:ext uri="{BB962C8B-B14F-4D97-AF65-F5344CB8AC3E}">
        <p14:creationId xmlns:p14="http://schemas.microsoft.com/office/powerpoint/2010/main" val="21592513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BBAAE8A-0296-1044-98D3-FD4B9DEE846E}" type="slidenum">
              <a:rPr lang="en-US" smtClean="0"/>
              <a:t>16</a:t>
            </a:fld>
            <a:endParaRPr lang="en-US"/>
          </a:p>
        </p:txBody>
      </p:sp>
    </p:spTree>
    <p:extLst>
      <p:ext uri="{BB962C8B-B14F-4D97-AF65-F5344CB8AC3E}">
        <p14:creationId xmlns:p14="http://schemas.microsoft.com/office/powerpoint/2010/main" val="3186893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a:t>
            </a:r>
          </a:p>
        </p:txBody>
      </p:sp>
      <p:sp>
        <p:nvSpPr>
          <p:cNvPr id="4" name="Slide Number Placeholder 3"/>
          <p:cNvSpPr>
            <a:spLocks noGrp="1"/>
          </p:cNvSpPr>
          <p:nvPr>
            <p:ph type="sldNum" sz="quarter" idx="5"/>
          </p:nvPr>
        </p:nvSpPr>
        <p:spPr/>
        <p:txBody>
          <a:bodyPr/>
          <a:lstStyle/>
          <a:p>
            <a:fld id="{1BBAAE8A-0296-1044-98D3-FD4B9DEE846E}" type="slidenum">
              <a:rPr lang="en-US" smtClean="0"/>
              <a:t>18</a:t>
            </a:fld>
            <a:endParaRPr lang="en-US"/>
          </a:p>
        </p:txBody>
      </p:sp>
    </p:spTree>
    <p:extLst>
      <p:ext uri="{BB962C8B-B14F-4D97-AF65-F5344CB8AC3E}">
        <p14:creationId xmlns:p14="http://schemas.microsoft.com/office/powerpoint/2010/main" val="5526111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BBAAE8A-0296-1044-98D3-FD4B9DEE846E}" type="slidenum">
              <a:rPr lang="en-US" smtClean="0"/>
              <a:t>19</a:t>
            </a:fld>
            <a:endParaRPr lang="en-US"/>
          </a:p>
        </p:txBody>
      </p:sp>
    </p:spTree>
    <p:extLst>
      <p:ext uri="{BB962C8B-B14F-4D97-AF65-F5344CB8AC3E}">
        <p14:creationId xmlns:p14="http://schemas.microsoft.com/office/powerpoint/2010/main" val="40939379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BBAAE8A-0296-1044-98D3-FD4B9DEE846E}" type="slidenum">
              <a:rPr lang="en-US" smtClean="0"/>
              <a:t>20</a:t>
            </a:fld>
            <a:endParaRPr lang="en-US"/>
          </a:p>
        </p:txBody>
      </p:sp>
    </p:spTree>
    <p:extLst>
      <p:ext uri="{BB962C8B-B14F-4D97-AF65-F5344CB8AC3E}">
        <p14:creationId xmlns:p14="http://schemas.microsoft.com/office/powerpoint/2010/main" val="6592399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BBAAE8A-0296-1044-98D3-FD4B9DEE846E}" type="slidenum">
              <a:rPr lang="en-US" smtClean="0"/>
              <a:t>23</a:t>
            </a:fld>
            <a:endParaRPr lang="en-US"/>
          </a:p>
        </p:txBody>
      </p:sp>
    </p:spTree>
    <p:extLst>
      <p:ext uri="{BB962C8B-B14F-4D97-AF65-F5344CB8AC3E}">
        <p14:creationId xmlns:p14="http://schemas.microsoft.com/office/powerpoint/2010/main" val="196497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BBAAE8A-0296-1044-98D3-FD4B9DEE846E}" type="slidenum">
              <a:rPr lang="en-US" smtClean="0"/>
              <a:t>24</a:t>
            </a:fld>
            <a:endParaRPr lang="en-US"/>
          </a:p>
        </p:txBody>
      </p:sp>
    </p:spTree>
    <p:extLst>
      <p:ext uri="{BB962C8B-B14F-4D97-AF65-F5344CB8AC3E}">
        <p14:creationId xmlns:p14="http://schemas.microsoft.com/office/powerpoint/2010/main" val="23895713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BF232A-D0AC-9B4F-A822-05618EDB3A67}" type="slidenum">
              <a:rPr lang="en-US" smtClean="0"/>
              <a:t>25</a:t>
            </a:fld>
            <a:endParaRPr lang="en-US" dirty="0"/>
          </a:p>
        </p:txBody>
      </p:sp>
    </p:spTree>
    <p:extLst>
      <p:ext uri="{BB962C8B-B14F-4D97-AF65-F5344CB8AC3E}">
        <p14:creationId xmlns:p14="http://schemas.microsoft.com/office/powerpoint/2010/main" val="39641076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BBAAE8A-0296-1044-98D3-FD4B9DEE846E}" type="slidenum">
              <a:rPr lang="en-US" smtClean="0"/>
              <a:t>2</a:t>
            </a:fld>
            <a:endParaRPr lang="en-US"/>
          </a:p>
        </p:txBody>
      </p:sp>
    </p:spTree>
    <p:extLst>
      <p:ext uri="{BB962C8B-B14F-4D97-AF65-F5344CB8AC3E}">
        <p14:creationId xmlns:p14="http://schemas.microsoft.com/office/powerpoint/2010/main" val="22344726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BBAAE8A-0296-1044-98D3-FD4B9DEE846E}" type="slidenum">
              <a:rPr lang="en-US" smtClean="0"/>
              <a:t>26</a:t>
            </a:fld>
            <a:endParaRPr lang="en-US"/>
          </a:p>
        </p:txBody>
      </p:sp>
    </p:spTree>
    <p:extLst>
      <p:ext uri="{BB962C8B-B14F-4D97-AF65-F5344CB8AC3E}">
        <p14:creationId xmlns:p14="http://schemas.microsoft.com/office/powerpoint/2010/main" val="32660932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BBAAE8A-0296-1044-98D3-FD4B9DEE846E}" type="slidenum">
              <a:rPr lang="en-US" smtClean="0"/>
              <a:t>28</a:t>
            </a:fld>
            <a:endParaRPr lang="en-US"/>
          </a:p>
        </p:txBody>
      </p:sp>
    </p:spTree>
    <p:extLst>
      <p:ext uri="{BB962C8B-B14F-4D97-AF65-F5344CB8AC3E}">
        <p14:creationId xmlns:p14="http://schemas.microsoft.com/office/powerpoint/2010/main" val="68157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BBAAE8A-0296-1044-98D3-FD4B9DEE846E}" type="slidenum">
              <a:rPr lang="en-US" smtClean="0"/>
              <a:t>30</a:t>
            </a:fld>
            <a:endParaRPr lang="en-US"/>
          </a:p>
        </p:txBody>
      </p:sp>
    </p:spTree>
    <p:extLst>
      <p:ext uri="{BB962C8B-B14F-4D97-AF65-F5344CB8AC3E}">
        <p14:creationId xmlns:p14="http://schemas.microsoft.com/office/powerpoint/2010/main" val="5808743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p:txBody>
      </p:sp>
      <p:sp>
        <p:nvSpPr>
          <p:cNvPr id="4" name="Slide Number Placeholder 3"/>
          <p:cNvSpPr>
            <a:spLocks noGrp="1"/>
          </p:cNvSpPr>
          <p:nvPr>
            <p:ph type="sldNum" sz="quarter" idx="5"/>
          </p:nvPr>
        </p:nvSpPr>
        <p:spPr/>
        <p:txBody>
          <a:bodyPr/>
          <a:lstStyle/>
          <a:p>
            <a:fld id="{1BBAAE8A-0296-1044-98D3-FD4B9DEE846E}" type="slidenum">
              <a:rPr lang="en-US" smtClean="0"/>
              <a:t>34</a:t>
            </a:fld>
            <a:endParaRPr lang="en-US"/>
          </a:p>
        </p:txBody>
      </p:sp>
    </p:spTree>
    <p:extLst>
      <p:ext uri="{BB962C8B-B14F-4D97-AF65-F5344CB8AC3E}">
        <p14:creationId xmlns:p14="http://schemas.microsoft.com/office/powerpoint/2010/main" val="242723735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a:t>
            </a:r>
          </a:p>
        </p:txBody>
      </p:sp>
      <p:sp>
        <p:nvSpPr>
          <p:cNvPr id="4" name="Slide Number Placeholder 3"/>
          <p:cNvSpPr>
            <a:spLocks noGrp="1"/>
          </p:cNvSpPr>
          <p:nvPr>
            <p:ph type="sldNum" sz="quarter" idx="5"/>
          </p:nvPr>
        </p:nvSpPr>
        <p:spPr/>
        <p:txBody>
          <a:bodyPr/>
          <a:lstStyle/>
          <a:p>
            <a:fld id="{1BBAAE8A-0296-1044-98D3-FD4B9DEE846E}" type="slidenum">
              <a:rPr lang="en-US" smtClean="0"/>
              <a:t>35</a:t>
            </a:fld>
            <a:endParaRPr lang="en-US"/>
          </a:p>
        </p:txBody>
      </p:sp>
    </p:spTree>
    <p:extLst>
      <p:ext uri="{BB962C8B-B14F-4D97-AF65-F5344CB8AC3E}">
        <p14:creationId xmlns:p14="http://schemas.microsoft.com/office/powerpoint/2010/main" val="276448983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BBAAE8A-0296-1044-98D3-FD4B9DEE846E}" type="slidenum">
              <a:rPr lang="en-US" smtClean="0"/>
              <a:t>36</a:t>
            </a:fld>
            <a:endParaRPr lang="en-US"/>
          </a:p>
        </p:txBody>
      </p:sp>
    </p:spTree>
    <p:extLst>
      <p:ext uri="{BB962C8B-B14F-4D97-AF65-F5344CB8AC3E}">
        <p14:creationId xmlns:p14="http://schemas.microsoft.com/office/powerpoint/2010/main" val="305078030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BBAAE8A-0296-1044-98D3-FD4B9DEE846E}" type="slidenum">
              <a:rPr lang="en-US" smtClean="0"/>
              <a:t>38</a:t>
            </a:fld>
            <a:endParaRPr lang="en-US"/>
          </a:p>
        </p:txBody>
      </p:sp>
    </p:spTree>
    <p:extLst>
      <p:ext uri="{BB962C8B-B14F-4D97-AF65-F5344CB8AC3E}">
        <p14:creationId xmlns:p14="http://schemas.microsoft.com/office/powerpoint/2010/main" val="191022392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BBAAE8A-0296-1044-98D3-FD4B9DEE846E}" type="slidenum">
              <a:rPr lang="en-US" smtClean="0"/>
              <a:t>39</a:t>
            </a:fld>
            <a:endParaRPr lang="en-US"/>
          </a:p>
        </p:txBody>
      </p:sp>
    </p:spTree>
    <p:extLst>
      <p:ext uri="{BB962C8B-B14F-4D97-AF65-F5344CB8AC3E}">
        <p14:creationId xmlns:p14="http://schemas.microsoft.com/office/powerpoint/2010/main" val="295657205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BBAAE8A-0296-1044-98D3-FD4B9DEE846E}" type="slidenum">
              <a:rPr lang="en-US" smtClean="0"/>
              <a:t>40</a:t>
            </a:fld>
            <a:endParaRPr lang="en-US"/>
          </a:p>
        </p:txBody>
      </p:sp>
    </p:spTree>
    <p:extLst>
      <p:ext uri="{BB962C8B-B14F-4D97-AF65-F5344CB8AC3E}">
        <p14:creationId xmlns:p14="http://schemas.microsoft.com/office/powerpoint/2010/main" val="146751741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BBAAE8A-0296-1044-98D3-FD4B9DEE846E}" type="slidenum">
              <a:rPr lang="en-US" smtClean="0"/>
              <a:t>41</a:t>
            </a:fld>
            <a:endParaRPr lang="en-US"/>
          </a:p>
        </p:txBody>
      </p:sp>
    </p:spTree>
    <p:extLst>
      <p:ext uri="{BB962C8B-B14F-4D97-AF65-F5344CB8AC3E}">
        <p14:creationId xmlns:p14="http://schemas.microsoft.com/office/powerpoint/2010/main" val="15407163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BBAAE8A-0296-1044-98D3-FD4B9DEE846E}" type="slidenum">
              <a:rPr lang="en-US" smtClean="0"/>
              <a:t>3</a:t>
            </a:fld>
            <a:endParaRPr lang="en-US"/>
          </a:p>
        </p:txBody>
      </p:sp>
    </p:spTree>
    <p:extLst>
      <p:ext uri="{BB962C8B-B14F-4D97-AF65-F5344CB8AC3E}">
        <p14:creationId xmlns:p14="http://schemas.microsoft.com/office/powerpoint/2010/main" val="368805090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BBAAE8A-0296-1044-98D3-FD4B9DEE846E}" type="slidenum">
              <a:rPr lang="en-US" smtClean="0"/>
              <a:t>47</a:t>
            </a:fld>
            <a:endParaRPr lang="en-US"/>
          </a:p>
        </p:txBody>
      </p:sp>
    </p:spTree>
    <p:extLst>
      <p:ext uri="{BB962C8B-B14F-4D97-AF65-F5344CB8AC3E}">
        <p14:creationId xmlns:p14="http://schemas.microsoft.com/office/powerpoint/2010/main" val="238165067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BBAAE8A-0296-1044-98D3-FD4B9DEE846E}" type="slidenum">
              <a:rPr lang="en-US" smtClean="0"/>
              <a:t>48</a:t>
            </a:fld>
            <a:endParaRPr lang="en-US"/>
          </a:p>
        </p:txBody>
      </p:sp>
    </p:spTree>
    <p:extLst>
      <p:ext uri="{BB962C8B-B14F-4D97-AF65-F5344CB8AC3E}">
        <p14:creationId xmlns:p14="http://schemas.microsoft.com/office/powerpoint/2010/main" val="21444495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BBAAE8A-0296-1044-98D3-FD4B9DEE846E}" type="slidenum">
              <a:rPr lang="en-US" smtClean="0"/>
              <a:t>49</a:t>
            </a:fld>
            <a:endParaRPr lang="en-US"/>
          </a:p>
        </p:txBody>
      </p:sp>
    </p:spTree>
    <p:extLst>
      <p:ext uri="{BB962C8B-B14F-4D97-AF65-F5344CB8AC3E}">
        <p14:creationId xmlns:p14="http://schemas.microsoft.com/office/powerpoint/2010/main" val="223622519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BBAAE8A-0296-1044-98D3-FD4B9DEE846E}" type="slidenum">
              <a:rPr lang="en-US" smtClean="0"/>
              <a:t>54</a:t>
            </a:fld>
            <a:endParaRPr lang="en-US"/>
          </a:p>
        </p:txBody>
      </p:sp>
    </p:spTree>
    <p:extLst>
      <p:ext uri="{BB962C8B-B14F-4D97-AF65-F5344CB8AC3E}">
        <p14:creationId xmlns:p14="http://schemas.microsoft.com/office/powerpoint/2010/main" val="157217326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BBAAE8A-0296-1044-98D3-FD4B9DEE846E}" type="slidenum">
              <a:rPr lang="en-US" smtClean="0"/>
              <a:t>55</a:t>
            </a:fld>
            <a:endParaRPr lang="en-US"/>
          </a:p>
        </p:txBody>
      </p:sp>
    </p:spTree>
    <p:extLst>
      <p:ext uri="{BB962C8B-B14F-4D97-AF65-F5344CB8AC3E}">
        <p14:creationId xmlns:p14="http://schemas.microsoft.com/office/powerpoint/2010/main" val="85671139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BBAAE8A-0296-1044-98D3-FD4B9DEE846E}" type="slidenum">
              <a:rPr lang="en-US" smtClean="0"/>
              <a:t>56</a:t>
            </a:fld>
            <a:endParaRPr lang="en-US"/>
          </a:p>
        </p:txBody>
      </p:sp>
    </p:spTree>
    <p:extLst>
      <p:ext uri="{BB962C8B-B14F-4D97-AF65-F5344CB8AC3E}">
        <p14:creationId xmlns:p14="http://schemas.microsoft.com/office/powerpoint/2010/main" val="354696800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BBAAE8A-0296-1044-98D3-FD4B9DEE846E}" type="slidenum">
              <a:rPr lang="en-US" smtClean="0"/>
              <a:t>57</a:t>
            </a:fld>
            <a:endParaRPr lang="en-US"/>
          </a:p>
        </p:txBody>
      </p:sp>
    </p:spTree>
    <p:extLst>
      <p:ext uri="{BB962C8B-B14F-4D97-AF65-F5344CB8AC3E}">
        <p14:creationId xmlns:p14="http://schemas.microsoft.com/office/powerpoint/2010/main" val="31834318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BF232A-D0AC-9B4F-A822-05618EDB3A67}" type="slidenum">
              <a:rPr lang="en-US" smtClean="0"/>
              <a:t>5</a:t>
            </a:fld>
            <a:endParaRPr lang="en-US" dirty="0"/>
          </a:p>
        </p:txBody>
      </p:sp>
    </p:spTree>
    <p:extLst>
      <p:ext uri="{BB962C8B-B14F-4D97-AF65-F5344CB8AC3E}">
        <p14:creationId xmlns:p14="http://schemas.microsoft.com/office/powerpoint/2010/main" val="26811148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585788" lvl="1" indent="-295275"/>
            <a:r>
              <a:rPr lang="en-US" u="sng" dirty="0"/>
              <a:t>Open Source</a:t>
            </a:r>
            <a:r>
              <a:rPr lang="en-US" dirty="0"/>
              <a:t> - Transparent. Customizable. Free!</a:t>
            </a:r>
          </a:p>
          <a:p>
            <a:pPr marL="585788" lvl="1" indent="-295275"/>
            <a:r>
              <a:rPr lang="en-US" b="1" u="sng" dirty="0"/>
              <a:t>Highly Collaborative</a:t>
            </a:r>
            <a:r>
              <a:rPr lang="en-US" b="1" dirty="0"/>
              <a:t> - Clinicians and Programmers working together.</a:t>
            </a:r>
          </a:p>
          <a:p>
            <a:pPr marL="585788" lvl="1" indent="-295275"/>
            <a:r>
              <a:rPr lang="en-US" u="sng" dirty="0"/>
              <a:t>Interactive</a:t>
            </a:r>
            <a:r>
              <a:rPr lang="en-US" dirty="0"/>
              <a:t> - Users can explore their data.</a:t>
            </a:r>
          </a:p>
          <a:p>
            <a:pPr marL="585788" lvl="1" indent="-295275"/>
            <a:r>
              <a:rPr lang="en-US" u="sng" dirty="0"/>
              <a:t>Easy to Use</a:t>
            </a:r>
            <a:r>
              <a:rPr lang="en-US" dirty="0"/>
              <a:t> - Just open up a webpage. </a:t>
            </a:r>
          </a:p>
          <a:p>
            <a:pPr marL="585788" lvl="1" indent="-295275"/>
            <a:r>
              <a:rPr lang="en-US" u="sng" dirty="0"/>
              <a:t>Easy to Configure</a:t>
            </a:r>
            <a:r>
              <a:rPr lang="en-US" dirty="0"/>
              <a:t> - Streamlined configuration with R.  </a:t>
            </a:r>
          </a:p>
          <a:p>
            <a:pPr marL="585788" lvl="1" indent="-295275"/>
            <a:r>
              <a:rPr lang="en-US" u="sng" dirty="0"/>
              <a:t>Compliant with Data Standards</a:t>
            </a:r>
            <a:r>
              <a:rPr lang="en-US" dirty="0"/>
              <a:t> - Support </a:t>
            </a:r>
            <a:r>
              <a:rPr lang="en-US" dirty="0" err="1"/>
              <a:t>ADaM</a:t>
            </a:r>
            <a:r>
              <a:rPr lang="en-US" dirty="0"/>
              <a:t> and SDTM by default.</a:t>
            </a:r>
          </a:p>
          <a:p>
            <a:pPr marL="585788" lvl="1" indent="-295275"/>
            <a:r>
              <a:rPr lang="en-US" u="sng" dirty="0"/>
              <a:t>Agile</a:t>
            </a:r>
            <a:r>
              <a:rPr lang="en-US" dirty="0"/>
              <a:t> - Frequent releases with GitHub. </a:t>
            </a:r>
          </a:p>
          <a:p>
            <a:pPr marL="585788" lvl="1" indent="-295275"/>
            <a:r>
              <a:rPr lang="en-US" u="sng" dirty="0"/>
              <a:t>Engaging</a:t>
            </a:r>
            <a:r>
              <a:rPr lang="en-US" dirty="0"/>
              <a:t> - Regular Feedback from users. Pilot testing. Open issue tracking. </a:t>
            </a:r>
          </a:p>
          <a:p>
            <a:endParaRPr lang="en-US" dirty="0"/>
          </a:p>
        </p:txBody>
      </p:sp>
      <p:sp>
        <p:nvSpPr>
          <p:cNvPr id="4" name="Slide Number Placeholder 3"/>
          <p:cNvSpPr>
            <a:spLocks noGrp="1"/>
          </p:cNvSpPr>
          <p:nvPr>
            <p:ph type="sldNum" sz="quarter" idx="5"/>
          </p:nvPr>
        </p:nvSpPr>
        <p:spPr/>
        <p:txBody>
          <a:bodyPr/>
          <a:lstStyle/>
          <a:p>
            <a:fld id="{07BF232A-D0AC-9B4F-A822-05618EDB3A67}" type="slidenum">
              <a:rPr lang="en-US" smtClean="0"/>
              <a:t>6</a:t>
            </a:fld>
            <a:endParaRPr lang="en-US" dirty="0"/>
          </a:p>
        </p:txBody>
      </p:sp>
    </p:spTree>
    <p:extLst>
      <p:ext uri="{BB962C8B-B14F-4D97-AF65-F5344CB8AC3E}">
        <p14:creationId xmlns:p14="http://schemas.microsoft.com/office/powerpoint/2010/main" val="12720881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BBAAE8A-0296-1044-98D3-FD4B9DEE846E}" type="slidenum">
              <a:rPr lang="en-US" smtClean="0"/>
              <a:t>7</a:t>
            </a:fld>
            <a:endParaRPr lang="en-US"/>
          </a:p>
        </p:txBody>
      </p:sp>
    </p:spTree>
    <p:extLst>
      <p:ext uri="{BB962C8B-B14F-4D97-AF65-F5344CB8AC3E}">
        <p14:creationId xmlns:p14="http://schemas.microsoft.com/office/powerpoint/2010/main" val="20845164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BF232A-D0AC-9B4F-A822-05618EDB3A67}" type="slidenum">
              <a:rPr lang="en-US" smtClean="0"/>
              <a:t>9</a:t>
            </a:fld>
            <a:endParaRPr lang="en-US" dirty="0"/>
          </a:p>
        </p:txBody>
      </p:sp>
    </p:spTree>
    <p:extLst>
      <p:ext uri="{BB962C8B-B14F-4D97-AF65-F5344CB8AC3E}">
        <p14:creationId xmlns:p14="http://schemas.microsoft.com/office/powerpoint/2010/main" val="32121550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78578E52-2E05-43DF-95E0-A6D5C9528DAA}" type="slidenum">
              <a:rPr lang="en-US" smtClean="0"/>
              <a:t>10</a:t>
            </a:fld>
            <a:endParaRPr lang="en-US"/>
          </a:p>
        </p:txBody>
      </p:sp>
    </p:spTree>
    <p:extLst>
      <p:ext uri="{BB962C8B-B14F-4D97-AF65-F5344CB8AC3E}">
        <p14:creationId xmlns:p14="http://schemas.microsoft.com/office/powerpoint/2010/main" val="40839226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BF232A-D0AC-9B4F-A822-05618EDB3A67}" type="slidenum">
              <a:rPr lang="en-US" smtClean="0"/>
              <a:t>11</a:t>
            </a:fld>
            <a:endParaRPr lang="en-US" dirty="0"/>
          </a:p>
        </p:txBody>
      </p:sp>
    </p:spTree>
    <p:extLst>
      <p:ext uri="{BB962C8B-B14F-4D97-AF65-F5344CB8AC3E}">
        <p14:creationId xmlns:p14="http://schemas.microsoft.com/office/powerpoint/2010/main" val="2800705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4F37AF-AB1D-F34E-89CB-2FDEC513AE5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09F5F68-AC1E-1E48-A893-56DBEFC838E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C9C56D8-636C-3748-96BB-7F1109589DAA}"/>
              </a:ext>
            </a:extLst>
          </p:cNvPr>
          <p:cNvSpPr>
            <a:spLocks noGrp="1"/>
          </p:cNvSpPr>
          <p:nvPr>
            <p:ph type="dt" sz="half" idx="10"/>
          </p:nvPr>
        </p:nvSpPr>
        <p:spPr/>
        <p:txBody>
          <a:bodyPr/>
          <a:lstStyle/>
          <a:p>
            <a:fld id="{7BAF8E29-9625-0A4E-BDA1-D96D92009C66}" type="datetimeFigureOut">
              <a:rPr lang="en-US" smtClean="0"/>
              <a:t>10/28/21</a:t>
            </a:fld>
            <a:endParaRPr lang="en-US"/>
          </a:p>
        </p:txBody>
      </p:sp>
      <p:sp>
        <p:nvSpPr>
          <p:cNvPr id="5" name="Footer Placeholder 4">
            <a:extLst>
              <a:ext uri="{FF2B5EF4-FFF2-40B4-BE49-F238E27FC236}">
                <a16:creationId xmlns:a16="http://schemas.microsoft.com/office/drawing/2014/main" id="{D8FD7E52-2304-D24B-B0D8-62E6D2C3B0F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E308E76-F984-1548-B065-68A7E4424B27}"/>
              </a:ext>
            </a:extLst>
          </p:cNvPr>
          <p:cNvSpPr>
            <a:spLocks noGrp="1"/>
          </p:cNvSpPr>
          <p:nvPr>
            <p:ph type="sldNum" sz="quarter" idx="12"/>
          </p:nvPr>
        </p:nvSpPr>
        <p:spPr/>
        <p:txBody>
          <a:bodyPr/>
          <a:lstStyle/>
          <a:p>
            <a:fld id="{3F0A3E57-8986-1449-8F14-B1799413720F}" type="slidenum">
              <a:rPr lang="en-US" smtClean="0"/>
              <a:t>‹#›</a:t>
            </a:fld>
            <a:endParaRPr lang="en-US"/>
          </a:p>
        </p:txBody>
      </p:sp>
    </p:spTree>
    <p:extLst>
      <p:ext uri="{BB962C8B-B14F-4D97-AF65-F5344CB8AC3E}">
        <p14:creationId xmlns:p14="http://schemas.microsoft.com/office/powerpoint/2010/main" val="24023083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C7BD6-4219-F84B-B856-37D9AC4FAB0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BFFCADA-F463-0E47-8468-F00299ABB01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740F152-1CD9-4D44-9951-99B01CCBEB89}"/>
              </a:ext>
            </a:extLst>
          </p:cNvPr>
          <p:cNvSpPr>
            <a:spLocks noGrp="1"/>
          </p:cNvSpPr>
          <p:nvPr>
            <p:ph type="dt" sz="half" idx="10"/>
          </p:nvPr>
        </p:nvSpPr>
        <p:spPr/>
        <p:txBody>
          <a:bodyPr/>
          <a:lstStyle/>
          <a:p>
            <a:fld id="{7BAF8E29-9625-0A4E-BDA1-D96D92009C66}" type="datetimeFigureOut">
              <a:rPr lang="en-US" smtClean="0"/>
              <a:t>10/28/21</a:t>
            </a:fld>
            <a:endParaRPr lang="en-US"/>
          </a:p>
        </p:txBody>
      </p:sp>
      <p:sp>
        <p:nvSpPr>
          <p:cNvPr id="5" name="Footer Placeholder 4">
            <a:extLst>
              <a:ext uri="{FF2B5EF4-FFF2-40B4-BE49-F238E27FC236}">
                <a16:creationId xmlns:a16="http://schemas.microsoft.com/office/drawing/2014/main" id="{8040DB1A-BE47-0945-8E41-7EDC90E5773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4636390-73C0-0642-AF1B-AF7BD6D2BB32}"/>
              </a:ext>
            </a:extLst>
          </p:cNvPr>
          <p:cNvSpPr>
            <a:spLocks noGrp="1"/>
          </p:cNvSpPr>
          <p:nvPr>
            <p:ph type="sldNum" sz="quarter" idx="12"/>
          </p:nvPr>
        </p:nvSpPr>
        <p:spPr/>
        <p:txBody>
          <a:bodyPr/>
          <a:lstStyle/>
          <a:p>
            <a:fld id="{3F0A3E57-8986-1449-8F14-B1799413720F}" type="slidenum">
              <a:rPr lang="en-US" smtClean="0"/>
              <a:t>‹#›</a:t>
            </a:fld>
            <a:endParaRPr lang="en-US"/>
          </a:p>
        </p:txBody>
      </p:sp>
    </p:spTree>
    <p:extLst>
      <p:ext uri="{BB962C8B-B14F-4D97-AF65-F5344CB8AC3E}">
        <p14:creationId xmlns:p14="http://schemas.microsoft.com/office/powerpoint/2010/main" val="7099578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E99C878-20A1-9A4D-9BB2-063F5A37638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03BC22A-B632-224D-98A6-92B680B98E4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AB911A9-4186-6647-90CF-8E42AF5057B9}"/>
              </a:ext>
            </a:extLst>
          </p:cNvPr>
          <p:cNvSpPr>
            <a:spLocks noGrp="1"/>
          </p:cNvSpPr>
          <p:nvPr>
            <p:ph type="dt" sz="half" idx="10"/>
          </p:nvPr>
        </p:nvSpPr>
        <p:spPr/>
        <p:txBody>
          <a:bodyPr/>
          <a:lstStyle/>
          <a:p>
            <a:fld id="{7BAF8E29-9625-0A4E-BDA1-D96D92009C66}" type="datetimeFigureOut">
              <a:rPr lang="en-US" smtClean="0"/>
              <a:t>10/28/21</a:t>
            </a:fld>
            <a:endParaRPr lang="en-US"/>
          </a:p>
        </p:txBody>
      </p:sp>
      <p:sp>
        <p:nvSpPr>
          <p:cNvPr id="5" name="Footer Placeholder 4">
            <a:extLst>
              <a:ext uri="{FF2B5EF4-FFF2-40B4-BE49-F238E27FC236}">
                <a16:creationId xmlns:a16="http://schemas.microsoft.com/office/drawing/2014/main" id="{65E37550-5B63-5447-B5CC-D5CDAD1615F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9C4D97A-6E5E-AB4C-BF87-024678AAC9F7}"/>
              </a:ext>
            </a:extLst>
          </p:cNvPr>
          <p:cNvSpPr>
            <a:spLocks noGrp="1"/>
          </p:cNvSpPr>
          <p:nvPr>
            <p:ph type="sldNum" sz="quarter" idx="12"/>
          </p:nvPr>
        </p:nvSpPr>
        <p:spPr/>
        <p:txBody>
          <a:bodyPr/>
          <a:lstStyle/>
          <a:p>
            <a:fld id="{3F0A3E57-8986-1449-8F14-B1799413720F}" type="slidenum">
              <a:rPr lang="en-US" smtClean="0"/>
              <a:t>‹#›</a:t>
            </a:fld>
            <a:endParaRPr lang="en-US"/>
          </a:p>
        </p:txBody>
      </p:sp>
    </p:spTree>
    <p:extLst>
      <p:ext uri="{BB962C8B-B14F-4D97-AF65-F5344CB8AC3E}">
        <p14:creationId xmlns:p14="http://schemas.microsoft.com/office/powerpoint/2010/main" val="125275116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Key Comparison - Blu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549406C-54AA-BB4A-A894-DCE9A23B31DE}"/>
              </a:ext>
            </a:extLst>
          </p:cNvPr>
          <p:cNvSpPr/>
          <p:nvPr userDrawn="1"/>
        </p:nvSpPr>
        <p:spPr>
          <a:xfrm>
            <a:off x="0" y="0"/>
            <a:ext cx="6096000" cy="6858000"/>
          </a:xfrm>
          <a:prstGeom prst="rect">
            <a:avLst/>
          </a:prstGeom>
          <a:solidFill>
            <a:srgbClr val="2036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Proxima Nova Regular" panose="02000506030000020004" pitchFamily="2" charset="0"/>
            </a:endParaRPr>
          </a:p>
        </p:txBody>
      </p:sp>
      <p:sp>
        <p:nvSpPr>
          <p:cNvPr id="3" name="Content Placeholder 2">
            <a:extLst>
              <a:ext uri="{FF2B5EF4-FFF2-40B4-BE49-F238E27FC236}">
                <a16:creationId xmlns:a16="http://schemas.microsoft.com/office/drawing/2014/main" id="{0D176D08-DDAD-E54A-B358-69F6739D98FC}"/>
              </a:ext>
            </a:extLst>
          </p:cNvPr>
          <p:cNvSpPr>
            <a:spLocks noGrp="1"/>
          </p:cNvSpPr>
          <p:nvPr>
            <p:ph sz="half" idx="1" hasCustomPrompt="1"/>
          </p:nvPr>
        </p:nvSpPr>
        <p:spPr>
          <a:xfrm>
            <a:off x="495300" y="1189899"/>
            <a:ext cx="5081891" cy="4351338"/>
          </a:xfrm>
          <a:ln>
            <a:noFill/>
          </a:ln>
        </p:spPr>
        <p:txBody>
          <a:bodyPr anchor="ctr">
            <a:normAutofit/>
          </a:bodyPr>
          <a:lstStyle>
            <a:lvl1pPr algn="l">
              <a:lnSpc>
                <a:spcPct val="80000"/>
              </a:lnSpc>
              <a:defRPr sz="3200" b="1" i="0">
                <a:ln>
                  <a:noFill/>
                </a:ln>
                <a:solidFill>
                  <a:schemeClr val="bg1"/>
                </a:solidFill>
                <a:latin typeface="Trebuchet MS" panose="020B0703020202090204" pitchFamily="34" charset="0"/>
                <a:cs typeface="Trebuchet MS" panose="020B0703020202090204" pitchFamily="34" charset="0"/>
              </a:defRPr>
            </a:lvl1pPr>
          </a:lstStyle>
          <a:p>
            <a:pPr lvl="0"/>
            <a:r>
              <a:rPr lang="en-US" dirty="0"/>
              <a:t>Edit master text styles</a:t>
            </a:r>
          </a:p>
        </p:txBody>
      </p:sp>
      <p:pic>
        <p:nvPicPr>
          <p:cNvPr id="11" name="Picture 10">
            <a:extLst>
              <a:ext uri="{FF2B5EF4-FFF2-40B4-BE49-F238E27FC236}">
                <a16:creationId xmlns:a16="http://schemas.microsoft.com/office/drawing/2014/main" id="{F1F86E1D-B041-3D46-9EA6-1DD6635C6137}"/>
              </a:ext>
            </a:extLst>
          </p:cNvPr>
          <p:cNvPicPr>
            <a:picLocks noChangeAspect="1"/>
          </p:cNvPicPr>
          <p:nvPr userDrawn="1"/>
        </p:nvPicPr>
        <p:blipFill>
          <a:blip r:embed="rId2"/>
          <a:stretch>
            <a:fillRect/>
          </a:stretch>
        </p:blipFill>
        <p:spPr>
          <a:xfrm>
            <a:off x="11765651" y="6408817"/>
            <a:ext cx="206592" cy="275456"/>
          </a:xfrm>
          <a:prstGeom prst="rect">
            <a:avLst/>
          </a:prstGeom>
        </p:spPr>
      </p:pic>
      <p:sp>
        <p:nvSpPr>
          <p:cNvPr id="10" name="Slide Number Placeholder 5">
            <a:extLst>
              <a:ext uri="{FF2B5EF4-FFF2-40B4-BE49-F238E27FC236}">
                <a16:creationId xmlns:a16="http://schemas.microsoft.com/office/drawing/2014/main" id="{311BB367-3720-D040-9568-E85258049C9E}"/>
              </a:ext>
            </a:extLst>
          </p:cNvPr>
          <p:cNvSpPr>
            <a:spLocks noGrp="1"/>
          </p:cNvSpPr>
          <p:nvPr>
            <p:ph type="sldNum" sz="quarter" idx="4"/>
          </p:nvPr>
        </p:nvSpPr>
        <p:spPr>
          <a:xfrm>
            <a:off x="6307014" y="6400799"/>
            <a:ext cx="745915" cy="291492"/>
          </a:xfrm>
          <a:prstGeom prst="rect">
            <a:avLst/>
          </a:prstGeom>
        </p:spPr>
        <p:txBody>
          <a:bodyPr vert="horz" lIns="91440" tIns="45720" rIns="91440" bIns="45720" rtlCol="0" anchor="ctr"/>
          <a:lstStyle>
            <a:lvl1pPr algn="l">
              <a:defRPr sz="800">
                <a:solidFill>
                  <a:schemeClr val="bg2"/>
                </a:solidFill>
              </a:defRPr>
            </a:lvl1pPr>
          </a:lstStyle>
          <a:p>
            <a:fld id="{4BEAA09E-D67E-864E-8466-C38E88600C4F}" type="slidenum">
              <a:rPr lang="en-US" smtClean="0"/>
              <a:pPr/>
              <a:t>‹#›</a:t>
            </a:fld>
            <a:endParaRPr lang="en-US" dirty="0"/>
          </a:p>
        </p:txBody>
      </p:sp>
      <p:sp>
        <p:nvSpPr>
          <p:cNvPr id="13" name="Slide Number Placeholder 5">
            <a:extLst>
              <a:ext uri="{FF2B5EF4-FFF2-40B4-BE49-F238E27FC236}">
                <a16:creationId xmlns:a16="http://schemas.microsoft.com/office/drawing/2014/main" id="{333D9061-B4C8-E14D-8CCD-998F2E9D900D}"/>
              </a:ext>
            </a:extLst>
          </p:cNvPr>
          <p:cNvSpPr txBox="1">
            <a:spLocks/>
          </p:cNvSpPr>
          <p:nvPr userDrawn="1"/>
        </p:nvSpPr>
        <p:spPr>
          <a:xfrm>
            <a:off x="7803493" y="6400799"/>
            <a:ext cx="2743200" cy="291492"/>
          </a:xfrm>
          <a:prstGeom prst="rect">
            <a:avLst/>
          </a:prstGeom>
        </p:spPr>
        <p:txBody>
          <a:bodyPr vert="horz" lIns="91440" tIns="45720" rIns="91440" bIns="45720" rtlCol="0" anchor="ctr"/>
          <a:lstStyle>
            <a:defPPr>
              <a:defRPr lang="en-US"/>
            </a:defPPr>
            <a:lvl1pPr marL="0" algn="l" defTabSz="914400" rtl="0" eaLnBrk="1" latinLnBrk="0" hangingPunct="1">
              <a:defRPr sz="800" kern="1200">
                <a:solidFill>
                  <a:schemeClr val="bg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b="0" i="0" dirty="0">
                <a:latin typeface="Trebuchet MS" panose="020B0703020202090204" pitchFamily="34" charset="0"/>
              </a:rPr>
              <a:t>Confidential – Internal Use Only</a:t>
            </a:r>
          </a:p>
        </p:txBody>
      </p:sp>
      <p:sp>
        <p:nvSpPr>
          <p:cNvPr id="14" name="Content Placeholder 2">
            <a:extLst>
              <a:ext uri="{FF2B5EF4-FFF2-40B4-BE49-F238E27FC236}">
                <a16:creationId xmlns:a16="http://schemas.microsoft.com/office/drawing/2014/main" id="{889A7CD5-599F-5647-A261-6F4FC4C7C71D}"/>
              </a:ext>
            </a:extLst>
          </p:cNvPr>
          <p:cNvSpPr>
            <a:spLocks noGrp="1"/>
          </p:cNvSpPr>
          <p:nvPr>
            <p:ph sz="half" idx="10" hasCustomPrompt="1"/>
          </p:nvPr>
        </p:nvSpPr>
        <p:spPr>
          <a:xfrm>
            <a:off x="6531428" y="1189899"/>
            <a:ext cx="5141763" cy="4351338"/>
          </a:xfrm>
        </p:spPr>
        <p:txBody>
          <a:bodyPr anchor="ctr">
            <a:normAutofit/>
          </a:bodyPr>
          <a:lstStyle>
            <a:lvl1pPr algn="l">
              <a:lnSpc>
                <a:spcPct val="80000"/>
              </a:lnSpc>
              <a:defRPr sz="3200" b="0" i="0">
                <a:solidFill>
                  <a:schemeClr val="accent1"/>
                </a:solidFill>
                <a:latin typeface="Trebuchet MS" panose="020B0703020202090204" pitchFamily="34" charset="0"/>
                <a:cs typeface="Trebuchet MS" panose="020B0703020202090204" pitchFamily="34" charset="0"/>
              </a:defRPr>
            </a:lvl1pPr>
          </a:lstStyle>
          <a:p>
            <a:pPr lvl="0"/>
            <a:r>
              <a:rPr lang="en-US" dirty="0"/>
              <a:t>Edit master text styles</a:t>
            </a:r>
          </a:p>
        </p:txBody>
      </p:sp>
    </p:spTree>
    <p:extLst>
      <p:ext uri="{BB962C8B-B14F-4D97-AF65-F5344CB8AC3E}">
        <p14:creationId xmlns:p14="http://schemas.microsoft.com/office/powerpoint/2010/main" val="4249462259"/>
      </p:ext>
    </p:extLst>
  </p:cSld>
  <p:clrMapOvr>
    <a:masterClrMapping/>
  </p:clrMapOvr>
  <p:extLst>
    <p:ext uri="{DCECCB84-F9BA-43D5-87BE-67443E8EF086}">
      <p15:sldGuideLst xmlns:p15="http://schemas.microsoft.com/office/powerpoint/2012/main">
        <p15:guide id="1" pos="4104">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AE8476-3010-1A4D-8DF3-060564B3D8F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3E2DEF4-EE59-7446-8521-C0432A202AA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2B70EE7-AE7D-1646-9862-9522A581A757}"/>
              </a:ext>
            </a:extLst>
          </p:cNvPr>
          <p:cNvSpPr>
            <a:spLocks noGrp="1"/>
          </p:cNvSpPr>
          <p:nvPr>
            <p:ph type="dt" sz="half" idx="10"/>
          </p:nvPr>
        </p:nvSpPr>
        <p:spPr/>
        <p:txBody>
          <a:bodyPr/>
          <a:lstStyle/>
          <a:p>
            <a:fld id="{7BAF8E29-9625-0A4E-BDA1-D96D92009C66}" type="datetimeFigureOut">
              <a:rPr lang="en-US" smtClean="0"/>
              <a:t>10/28/21</a:t>
            </a:fld>
            <a:endParaRPr lang="en-US"/>
          </a:p>
        </p:txBody>
      </p:sp>
      <p:sp>
        <p:nvSpPr>
          <p:cNvPr id="5" name="Footer Placeholder 4">
            <a:extLst>
              <a:ext uri="{FF2B5EF4-FFF2-40B4-BE49-F238E27FC236}">
                <a16:creationId xmlns:a16="http://schemas.microsoft.com/office/drawing/2014/main" id="{6152CBAE-9945-0B4C-A436-7C447710EE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BC6EE5B-6745-6648-ACFB-9118F1397CDE}"/>
              </a:ext>
            </a:extLst>
          </p:cNvPr>
          <p:cNvSpPr>
            <a:spLocks noGrp="1"/>
          </p:cNvSpPr>
          <p:nvPr>
            <p:ph type="sldNum" sz="quarter" idx="12"/>
          </p:nvPr>
        </p:nvSpPr>
        <p:spPr/>
        <p:txBody>
          <a:bodyPr/>
          <a:lstStyle/>
          <a:p>
            <a:fld id="{3F0A3E57-8986-1449-8F14-B1799413720F}" type="slidenum">
              <a:rPr lang="en-US" smtClean="0"/>
              <a:t>‹#›</a:t>
            </a:fld>
            <a:endParaRPr lang="en-US"/>
          </a:p>
        </p:txBody>
      </p:sp>
    </p:spTree>
    <p:extLst>
      <p:ext uri="{BB962C8B-B14F-4D97-AF65-F5344CB8AC3E}">
        <p14:creationId xmlns:p14="http://schemas.microsoft.com/office/powerpoint/2010/main" val="30288853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90DF7D-6FA0-A54C-BB6A-C489FA2C9CB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0C882D5-450A-2B4A-939D-E9A1B99B9ED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8BADFD3-9CA0-8D48-86E4-ED8C4717A05B}"/>
              </a:ext>
            </a:extLst>
          </p:cNvPr>
          <p:cNvSpPr>
            <a:spLocks noGrp="1"/>
          </p:cNvSpPr>
          <p:nvPr>
            <p:ph type="dt" sz="half" idx="10"/>
          </p:nvPr>
        </p:nvSpPr>
        <p:spPr/>
        <p:txBody>
          <a:bodyPr/>
          <a:lstStyle/>
          <a:p>
            <a:fld id="{7BAF8E29-9625-0A4E-BDA1-D96D92009C66}" type="datetimeFigureOut">
              <a:rPr lang="en-US" smtClean="0"/>
              <a:t>10/28/21</a:t>
            </a:fld>
            <a:endParaRPr lang="en-US"/>
          </a:p>
        </p:txBody>
      </p:sp>
      <p:sp>
        <p:nvSpPr>
          <p:cNvPr id="5" name="Footer Placeholder 4">
            <a:extLst>
              <a:ext uri="{FF2B5EF4-FFF2-40B4-BE49-F238E27FC236}">
                <a16:creationId xmlns:a16="http://schemas.microsoft.com/office/drawing/2014/main" id="{F6F50D1A-CBC7-ED44-B623-3AF8BBC3B81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7AF7C7-27AE-F64A-8D37-2200B8F9E73A}"/>
              </a:ext>
            </a:extLst>
          </p:cNvPr>
          <p:cNvSpPr>
            <a:spLocks noGrp="1"/>
          </p:cNvSpPr>
          <p:nvPr>
            <p:ph type="sldNum" sz="quarter" idx="12"/>
          </p:nvPr>
        </p:nvSpPr>
        <p:spPr/>
        <p:txBody>
          <a:bodyPr/>
          <a:lstStyle/>
          <a:p>
            <a:fld id="{3F0A3E57-8986-1449-8F14-B1799413720F}" type="slidenum">
              <a:rPr lang="en-US" smtClean="0"/>
              <a:t>‹#›</a:t>
            </a:fld>
            <a:endParaRPr lang="en-US"/>
          </a:p>
        </p:txBody>
      </p:sp>
    </p:spTree>
    <p:extLst>
      <p:ext uri="{BB962C8B-B14F-4D97-AF65-F5344CB8AC3E}">
        <p14:creationId xmlns:p14="http://schemas.microsoft.com/office/powerpoint/2010/main" val="33967914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BCF63-0E8F-ED4B-A2F6-0275699BFD7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C00CAA0-6B97-484C-94DB-7CE9AFA6B1E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69E779F-9633-D14C-BC47-98D8310BA66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AA874F9-AB1A-7B42-A14F-19A1E9DA9574}"/>
              </a:ext>
            </a:extLst>
          </p:cNvPr>
          <p:cNvSpPr>
            <a:spLocks noGrp="1"/>
          </p:cNvSpPr>
          <p:nvPr>
            <p:ph type="dt" sz="half" idx="10"/>
          </p:nvPr>
        </p:nvSpPr>
        <p:spPr/>
        <p:txBody>
          <a:bodyPr/>
          <a:lstStyle/>
          <a:p>
            <a:fld id="{7BAF8E29-9625-0A4E-BDA1-D96D92009C66}" type="datetimeFigureOut">
              <a:rPr lang="en-US" smtClean="0"/>
              <a:t>10/28/21</a:t>
            </a:fld>
            <a:endParaRPr lang="en-US"/>
          </a:p>
        </p:txBody>
      </p:sp>
      <p:sp>
        <p:nvSpPr>
          <p:cNvPr id="6" name="Footer Placeholder 5">
            <a:extLst>
              <a:ext uri="{FF2B5EF4-FFF2-40B4-BE49-F238E27FC236}">
                <a16:creationId xmlns:a16="http://schemas.microsoft.com/office/drawing/2014/main" id="{9D136F48-014F-C64A-8A4E-0D5D0260598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2B7FB69-07C1-CF45-B310-F0A3AE2F2C02}"/>
              </a:ext>
            </a:extLst>
          </p:cNvPr>
          <p:cNvSpPr>
            <a:spLocks noGrp="1"/>
          </p:cNvSpPr>
          <p:nvPr>
            <p:ph type="sldNum" sz="quarter" idx="12"/>
          </p:nvPr>
        </p:nvSpPr>
        <p:spPr/>
        <p:txBody>
          <a:bodyPr/>
          <a:lstStyle/>
          <a:p>
            <a:fld id="{3F0A3E57-8986-1449-8F14-B1799413720F}" type="slidenum">
              <a:rPr lang="en-US" smtClean="0"/>
              <a:t>‹#›</a:t>
            </a:fld>
            <a:endParaRPr lang="en-US"/>
          </a:p>
        </p:txBody>
      </p:sp>
    </p:spTree>
    <p:extLst>
      <p:ext uri="{BB962C8B-B14F-4D97-AF65-F5344CB8AC3E}">
        <p14:creationId xmlns:p14="http://schemas.microsoft.com/office/powerpoint/2010/main" val="13276570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D08A7-4093-0946-8DCA-389B1AA8DF4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1296683-49AA-7149-AA05-00A0F6A8F40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7ADC78C-F68D-574E-8847-BB35F9A3EB4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BBD4643-FA0D-A144-9352-A2A320A0868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90AB23A-A716-8D4F-8BBE-BAF6FE65B82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DD2DFBF-1B17-5B4C-8860-4666E03BC3F5}"/>
              </a:ext>
            </a:extLst>
          </p:cNvPr>
          <p:cNvSpPr>
            <a:spLocks noGrp="1"/>
          </p:cNvSpPr>
          <p:nvPr>
            <p:ph type="dt" sz="half" idx="10"/>
          </p:nvPr>
        </p:nvSpPr>
        <p:spPr/>
        <p:txBody>
          <a:bodyPr/>
          <a:lstStyle/>
          <a:p>
            <a:fld id="{7BAF8E29-9625-0A4E-BDA1-D96D92009C66}" type="datetimeFigureOut">
              <a:rPr lang="en-US" smtClean="0"/>
              <a:t>10/28/21</a:t>
            </a:fld>
            <a:endParaRPr lang="en-US"/>
          </a:p>
        </p:txBody>
      </p:sp>
      <p:sp>
        <p:nvSpPr>
          <p:cNvPr id="8" name="Footer Placeholder 7">
            <a:extLst>
              <a:ext uri="{FF2B5EF4-FFF2-40B4-BE49-F238E27FC236}">
                <a16:creationId xmlns:a16="http://schemas.microsoft.com/office/drawing/2014/main" id="{0EF11878-77C0-E94C-B2B4-5FB7FCE1101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6F88365-2705-C14D-9DBD-369A16F2595D}"/>
              </a:ext>
            </a:extLst>
          </p:cNvPr>
          <p:cNvSpPr>
            <a:spLocks noGrp="1"/>
          </p:cNvSpPr>
          <p:nvPr>
            <p:ph type="sldNum" sz="quarter" idx="12"/>
          </p:nvPr>
        </p:nvSpPr>
        <p:spPr/>
        <p:txBody>
          <a:bodyPr/>
          <a:lstStyle/>
          <a:p>
            <a:fld id="{3F0A3E57-8986-1449-8F14-B1799413720F}" type="slidenum">
              <a:rPr lang="en-US" smtClean="0"/>
              <a:t>‹#›</a:t>
            </a:fld>
            <a:endParaRPr lang="en-US"/>
          </a:p>
        </p:txBody>
      </p:sp>
    </p:spTree>
    <p:extLst>
      <p:ext uri="{BB962C8B-B14F-4D97-AF65-F5344CB8AC3E}">
        <p14:creationId xmlns:p14="http://schemas.microsoft.com/office/powerpoint/2010/main" val="42875609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E64E63-8BE2-3A4B-A45B-FD17BF8DF60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BEBF521-94B9-2246-BA6F-84C2F7A8675F}"/>
              </a:ext>
            </a:extLst>
          </p:cNvPr>
          <p:cNvSpPr>
            <a:spLocks noGrp="1"/>
          </p:cNvSpPr>
          <p:nvPr>
            <p:ph type="dt" sz="half" idx="10"/>
          </p:nvPr>
        </p:nvSpPr>
        <p:spPr/>
        <p:txBody>
          <a:bodyPr/>
          <a:lstStyle/>
          <a:p>
            <a:fld id="{7BAF8E29-9625-0A4E-BDA1-D96D92009C66}" type="datetimeFigureOut">
              <a:rPr lang="en-US" smtClean="0"/>
              <a:t>10/28/21</a:t>
            </a:fld>
            <a:endParaRPr lang="en-US"/>
          </a:p>
        </p:txBody>
      </p:sp>
      <p:sp>
        <p:nvSpPr>
          <p:cNvPr id="4" name="Footer Placeholder 3">
            <a:extLst>
              <a:ext uri="{FF2B5EF4-FFF2-40B4-BE49-F238E27FC236}">
                <a16:creationId xmlns:a16="http://schemas.microsoft.com/office/drawing/2014/main" id="{459F0961-5F5D-BF47-A6EA-3C175D4E253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F6BBB2C-D7C8-FF43-99BD-8B2620492E03}"/>
              </a:ext>
            </a:extLst>
          </p:cNvPr>
          <p:cNvSpPr>
            <a:spLocks noGrp="1"/>
          </p:cNvSpPr>
          <p:nvPr>
            <p:ph type="sldNum" sz="quarter" idx="12"/>
          </p:nvPr>
        </p:nvSpPr>
        <p:spPr/>
        <p:txBody>
          <a:bodyPr/>
          <a:lstStyle/>
          <a:p>
            <a:fld id="{3F0A3E57-8986-1449-8F14-B1799413720F}" type="slidenum">
              <a:rPr lang="en-US" smtClean="0"/>
              <a:t>‹#›</a:t>
            </a:fld>
            <a:endParaRPr lang="en-US"/>
          </a:p>
        </p:txBody>
      </p:sp>
    </p:spTree>
    <p:extLst>
      <p:ext uri="{BB962C8B-B14F-4D97-AF65-F5344CB8AC3E}">
        <p14:creationId xmlns:p14="http://schemas.microsoft.com/office/powerpoint/2010/main" val="31683026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60E39EE-4FBF-6648-B57C-41E1CEE90676}"/>
              </a:ext>
            </a:extLst>
          </p:cNvPr>
          <p:cNvSpPr>
            <a:spLocks noGrp="1"/>
          </p:cNvSpPr>
          <p:nvPr>
            <p:ph type="dt" sz="half" idx="10"/>
          </p:nvPr>
        </p:nvSpPr>
        <p:spPr/>
        <p:txBody>
          <a:bodyPr/>
          <a:lstStyle/>
          <a:p>
            <a:fld id="{7BAF8E29-9625-0A4E-BDA1-D96D92009C66}" type="datetimeFigureOut">
              <a:rPr lang="en-US" smtClean="0"/>
              <a:t>10/28/21</a:t>
            </a:fld>
            <a:endParaRPr lang="en-US"/>
          </a:p>
        </p:txBody>
      </p:sp>
      <p:sp>
        <p:nvSpPr>
          <p:cNvPr id="3" name="Footer Placeholder 2">
            <a:extLst>
              <a:ext uri="{FF2B5EF4-FFF2-40B4-BE49-F238E27FC236}">
                <a16:creationId xmlns:a16="http://schemas.microsoft.com/office/drawing/2014/main" id="{0DFC187D-CF35-3F48-A777-6248266711D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8D0EBD1-3C0F-064D-A505-3BBC08C6CAAE}"/>
              </a:ext>
            </a:extLst>
          </p:cNvPr>
          <p:cNvSpPr>
            <a:spLocks noGrp="1"/>
          </p:cNvSpPr>
          <p:nvPr>
            <p:ph type="sldNum" sz="quarter" idx="12"/>
          </p:nvPr>
        </p:nvSpPr>
        <p:spPr/>
        <p:txBody>
          <a:bodyPr/>
          <a:lstStyle/>
          <a:p>
            <a:fld id="{3F0A3E57-8986-1449-8F14-B1799413720F}" type="slidenum">
              <a:rPr lang="en-US" smtClean="0"/>
              <a:t>‹#›</a:t>
            </a:fld>
            <a:endParaRPr lang="en-US"/>
          </a:p>
        </p:txBody>
      </p:sp>
    </p:spTree>
    <p:extLst>
      <p:ext uri="{BB962C8B-B14F-4D97-AF65-F5344CB8AC3E}">
        <p14:creationId xmlns:p14="http://schemas.microsoft.com/office/powerpoint/2010/main" val="21867751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23B73C-7557-B845-A0CC-70499B55BE4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9990A32-0D1C-4D4F-8FA3-935720D9509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D26A3C4-09F1-C349-B448-41DDD8E32D3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54D5486-9836-7F42-85FC-C6E1E2D1EBFE}"/>
              </a:ext>
            </a:extLst>
          </p:cNvPr>
          <p:cNvSpPr>
            <a:spLocks noGrp="1"/>
          </p:cNvSpPr>
          <p:nvPr>
            <p:ph type="dt" sz="half" idx="10"/>
          </p:nvPr>
        </p:nvSpPr>
        <p:spPr/>
        <p:txBody>
          <a:bodyPr/>
          <a:lstStyle/>
          <a:p>
            <a:fld id="{7BAF8E29-9625-0A4E-BDA1-D96D92009C66}" type="datetimeFigureOut">
              <a:rPr lang="en-US" smtClean="0"/>
              <a:t>10/28/21</a:t>
            </a:fld>
            <a:endParaRPr lang="en-US"/>
          </a:p>
        </p:txBody>
      </p:sp>
      <p:sp>
        <p:nvSpPr>
          <p:cNvPr id="6" name="Footer Placeholder 5">
            <a:extLst>
              <a:ext uri="{FF2B5EF4-FFF2-40B4-BE49-F238E27FC236}">
                <a16:creationId xmlns:a16="http://schemas.microsoft.com/office/drawing/2014/main" id="{85B9EF86-3B88-C542-9859-0DC7F377546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85CA0C0-7908-EC46-BCA7-2C849205AC61}"/>
              </a:ext>
            </a:extLst>
          </p:cNvPr>
          <p:cNvSpPr>
            <a:spLocks noGrp="1"/>
          </p:cNvSpPr>
          <p:nvPr>
            <p:ph type="sldNum" sz="quarter" idx="12"/>
          </p:nvPr>
        </p:nvSpPr>
        <p:spPr/>
        <p:txBody>
          <a:bodyPr/>
          <a:lstStyle/>
          <a:p>
            <a:fld id="{3F0A3E57-8986-1449-8F14-B1799413720F}" type="slidenum">
              <a:rPr lang="en-US" smtClean="0"/>
              <a:t>‹#›</a:t>
            </a:fld>
            <a:endParaRPr lang="en-US"/>
          </a:p>
        </p:txBody>
      </p:sp>
    </p:spTree>
    <p:extLst>
      <p:ext uri="{BB962C8B-B14F-4D97-AF65-F5344CB8AC3E}">
        <p14:creationId xmlns:p14="http://schemas.microsoft.com/office/powerpoint/2010/main" val="15001407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522BB4-C50D-B248-83AF-619B67E9892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B5535CE-CBB6-DD44-A702-016156360A7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E234608-194B-DA4F-8B86-A937F8472ED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C44AB85-F756-274E-8A8D-39BB57ED632E}"/>
              </a:ext>
            </a:extLst>
          </p:cNvPr>
          <p:cNvSpPr>
            <a:spLocks noGrp="1"/>
          </p:cNvSpPr>
          <p:nvPr>
            <p:ph type="dt" sz="half" idx="10"/>
          </p:nvPr>
        </p:nvSpPr>
        <p:spPr/>
        <p:txBody>
          <a:bodyPr/>
          <a:lstStyle/>
          <a:p>
            <a:fld id="{7BAF8E29-9625-0A4E-BDA1-D96D92009C66}" type="datetimeFigureOut">
              <a:rPr lang="en-US" smtClean="0"/>
              <a:t>10/28/21</a:t>
            </a:fld>
            <a:endParaRPr lang="en-US"/>
          </a:p>
        </p:txBody>
      </p:sp>
      <p:sp>
        <p:nvSpPr>
          <p:cNvPr id="6" name="Footer Placeholder 5">
            <a:extLst>
              <a:ext uri="{FF2B5EF4-FFF2-40B4-BE49-F238E27FC236}">
                <a16:creationId xmlns:a16="http://schemas.microsoft.com/office/drawing/2014/main" id="{BDA52355-B0D2-AC4E-A032-F67EB0A8F22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F50E4E0-FEBC-9D49-9504-6817D1B1655D}"/>
              </a:ext>
            </a:extLst>
          </p:cNvPr>
          <p:cNvSpPr>
            <a:spLocks noGrp="1"/>
          </p:cNvSpPr>
          <p:nvPr>
            <p:ph type="sldNum" sz="quarter" idx="12"/>
          </p:nvPr>
        </p:nvSpPr>
        <p:spPr/>
        <p:txBody>
          <a:bodyPr/>
          <a:lstStyle/>
          <a:p>
            <a:fld id="{3F0A3E57-8986-1449-8F14-B1799413720F}" type="slidenum">
              <a:rPr lang="en-US" smtClean="0"/>
              <a:t>‹#›</a:t>
            </a:fld>
            <a:endParaRPr lang="en-US"/>
          </a:p>
        </p:txBody>
      </p:sp>
    </p:spTree>
    <p:extLst>
      <p:ext uri="{BB962C8B-B14F-4D97-AF65-F5344CB8AC3E}">
        <p14:creationId xmlns:p14="http://schemas.microsoft.com/office/powerpoint/2010/main" val="28348810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5073F43-4CAC-F349-9569-0D618AECBC0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9AF42F6-CC41-AC4E-B57C-1E9FCFEEB6D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1B2B7E6-C9DA-DB43-B8DF-A748F17DBFE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BAF8E29-9625-0A4E-BDA1-D96D92009C66}" type="datetimeFigureOut">
              <a:rPr lang="en-US" smtClean="0"/>
              <a:t>10/28/21</a:t>
            </a:fld>
            <a:endParaRPr lang="en-US"/>
          </a:p>
        </p:txBody>
      </p:sp>
      <p:sp>
        <p:nvSpPr>
          <p:cNvPr id="5" name="Footer Placeholder 4">
            <a:extLst>
              <a:ext uri="{FF2B5EF4-FFF2-40B4-BE49-F238E27FC236}">
                <a16:creationId xmlns:a16="http://schemas.microsoft.com/office/drawing/2014/main" id="{DAA2B175-E0A9-C841-A152-7799BD693E7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31E3E04-9441-AA48-8817-BA8E847BE1E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F0A3E57-8986-1449-8F14-B1799413720F}" type="slidenum">
              <a:rPr lang="en-US" smtClean="0"/>
              <a:t>‹#›</a:t>
            </a:fld>
            <a:endParaRPr lang="en-US"/>
          </a:p>
        </p:txBody>
      </p:sp>
    </p:spTree>
    <p:extLst>
      <p:ext uri="{BB962C8B-B14F-4D97-AF65-F5344CB8AC3E}">
        <p14:creationId xmlns:p14="http://schemas.microsoft.com/office/powerpoint/2010/main" val="287233140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hyperlink" Target="https://becca-krouse.shinyapps.io/safetyGraphicsApp/" TargetMode="External"/><Relationship Id="rId5" Type="http://schemas.openxmlformats.org/officeDocument/2006/relationships/hyperlink" Target="https://github.com/SafetyGraphics/safetyGraphics" TargetMode="External"/><Relationship Id="rId4" Type="http://schemas.openxmlformats.org/officeDocument/2006/relationships/hyperlink" Target="https://cran.r-project.org/package=safetyGraphics" TargetMode="External"/></Relationships>
</file>

<file path=ppt/slides/_rels/slide10.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hyperlink" Target="https://github.com/RhoInc/safety-explorer-suite" TargetMode="External"/><Relationship Id="rId3" Type="http://schemas.openxmlformats.org/officeDocument/2006/relationships/image" Target="../media/image29.png"/><Relationship Id="rId7" Type="http://schemas.openxmlformats.org/officeDocument/2006/relationships/image" Target="../media/image33.png"/><Relationship Id="rId12" Type="http://schemas.openxmlformats.org/officeDocument/2006/relationships/hyperlink" Target="https://journals.sagepub.com/doi/abs/10.1177/2168479018754846"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32.png"/><Relationship Id="rId11" Type="http://schemas.openxmlformats.org/officeDocument/2006/relationships/image" Target="../media/image37.png"/><Relationship Id="rId5" Type="http://schemas.openxmlformats.org/officeDocument/2006/relationships/image" Target="../media/image31.png"/><Relationship Id="rId10" Type="http://schemas.openxmlformats.org/officeDocument/2006/relationships/image" Target="../media/image36.png"/><Relationship Id="rId4" Type="http://schemas.openxmlformats.org/officeDocument/2006/relationships/image" Target="../media/image30.png"/><Relationship Id="rId9" Type="http://schemas.openxmlformats.org/officeDocument/2006/relationships/image" Target="../media/image35.png"/></Relationships>
</file>

<file path=ppt/slides/_rels/slide11.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8.png"/><Relationship Id="rId7" Type="http://schemas.openxmlformats.org/officeDocument/2006/relationships/hyperlink" Target="https://link.springer.com/content/pdf/10.1007/s43441-021-00319-3.pdf"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hyperlink" Target="https://github.com/SafetyGraphics/SafetyGraphics.github.io/raw/master/guide/HepExplorerWorkflow_v1_2_1.pdf" TargetMode="External"/><Relationship Id="rId11" Type="http://schemas.openxmlformats.org/officeDocument/2006/relationships/image" Target="../media/image42.png"/><Relationship Id="rId5" Type="http://schemas.openxmlformats.org/officeDocument/2006/relationships/hyperlink" Target="https://github.com/SafetyGraphics/hep-explorer" TargetMode="External"/><Relationship Id="rId10" Type="http://schemas.openxmlformats.org/officeDocument/2006/relationships/image" Target="../media/image41.png"/><Relationship Id="rId4" Type="http://schemas.openxmlformats.org/officeDocument/2006/relationships/hyperlink" Target="https://safetygraphics.github.io/hep-explorer/test-page/example1/" TargetMode="External"/><Relationship Id="rId9" Type="http://schemas.openxmlformats.org/officeDocument/2006/relationships/image" Target="../media/image40.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8" Type="http://schemas.openxmlformats.org/officeDocument/2006/relationships/image" Target="../media/image48.sv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46.svg"/><Relationship Id="rId5" Type="http://schemas.openxmlformats.org/officeDocument/2006/relationships/image" Target="../media/image45.png"/><Relationship Id="rId4" Type="http://schemas.openxmlformats.org/officeDocument/2006/relationships/image" Target="../media/image44.svg"/><Relationship Id="rId9" Type="http://schemas.openxmlformats.org/officeDocument/2006/relationships/image" Target="../media/image49.png"/></Relationships>
</file>

<file path=ppt/slides/_rels/slide14.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hyperlink" Target="https://journals.sagepub.com/doi/abs/10.1177/2168479018754846" TargetMode="External"/><Relationship Id="rId7" Type="http://schemas.openxmlformats.org/officeDocument/2006/relationships/hyperlink" Target="https://github.com/SafetyGraphics/hep-explorer" TargetMode="External"/><Relationship Id="rId2"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hyperlink" Target="https://link.springer.com/content/pdf/10.1007/s43441-021-00319-3.pdf" TargetMode="External"/><Relationship Id="rId5" Type="http://schemas.openxmlformats.org/officeDocument/2006/relationships/image" Target="../media/image42.png"/><Relationship Id="rId4" Type="http://schemas.openxmlformats.org/officeDocument/2006/relationships/hyperlink" Target="https://github.com/RhoInc/safety-explorer-suite" TargetMode="External"/><Relationship Id="rId9" Type="http://schemas.openxmlformats.org/officeDocument/2006/relationships/hyperlink" Target="https://www.contemporaryclinicaltrials.com/article/S1551-7144(20)30232-9/fulltext" TargetMode="External"/></Relationships>
</file>

<file path=ppt/slides/_rels/slide15.xml.rels><?xml version="1.0" encoding="UTF-8" standalone="yes"?>
<Relationships xmlns="http://schemas.openxmlformats.org/package/2006/relationships"><Relationship Id="rId8" Type="http://schemas.openxmlformats.org/officeDocument/2006/relationships/image" Target="../media/image56.svg"/><Relationship Id="rId13" Type="http://schemas.openxmlformats.org/officeDocument/2006/relationships/image" Target="../media/image61.png"/><Relationship Id="rId18" Type="http://schemas.openxmlformats.org/officeDocument/2006/relationships/image" Target="../media/image66.svg"/><Relationship Id="rId3" Type="http://schemas.openxmlformats.org/officeDocument/2006/relationships/image" Target="../media/image51.png"/><Relationship Id="rId21" Type="http://schemas.openxmlformats.org/officeDocument/2006/relationships/image" Target="../media/image69.png"/><Relationship Id="rId7" Type="http://schemas.openxmlformats.org/officeDocument/2006/relationships/image" Target="../media/image55.png"/><Relationship Id="rId12" Type="http://schemas.openxmlformats.org/officeDocument/2006/relationships/image" Target="../media/image60.svg"/><Relationship Id="rId17" Type="http://schemas.openxmlformats.org/officeDocument/2006/relationships/image" Target="../media/image65.png"/><Relationship Id="rId2" Type="http://schemas.openxmlformats.org/officeDocument/2006/relationships/notesSlide" Target="../notesSlides/notesSlide12.xml"/><Relationship Id="rId16" Type="http://schemas.openxmlformats.org/officeDocument/2006/relationships/image" Target="../media/image64.svg"/><Relationship Id="rId20" Type="http://schemas.openxmlformats.org/officeDocument/2006/relationships/image" Target="../media/image68.svg"/><Relationship Id="rId1" Type="http://schemas.openxmlformats.org/officeDocument/2006/relationships/slideLayout" Target="../slideLayouts/slideLayout2.xml"/><Relationship Id="rId6" Type="http://schemas.openxmlformats.org/officeDocument/2006/relationships/image" Target="../media/image54.svg"/><Relationship Id="rId11" Type="http://schemas.openxmlformats.org/officeDocument/2006/relationships/image" Target="../media/image59.png"/><Relationship Id="rId24" Type="http://schemas.openxmlformats.org/officeDocument/2006/relationships/image" Target="../media/image72.svg"/><Relationship Id="rId5" Type="http://schemas.openxmlformats.org/officeDocument/2006/relationships/image" Target="../media/image53.png"/><Relationship Id="rId15" Type="http://schemas.openxmlformats.org/officeDocument/2006/relationships/image" Target="../media/image63.png"/><Relationship Id="rId23" Type="http://schemas.openxmlformats.org/officeDocument/2006/relationships/image" Target="../media/image71.png"/><Relationship Id="rId10" Type="http://schemas.openxmlformats.org/officeDocument/2006/relationships/image" Target="../media/image58.svg"/><Relationship Id="rId19" Type="http://schemas.openxmlformats.org/officeDocument/2006/relationships/image" Target="../media/image67.png"/><Relationship Id="rId4" Type="http://schemas.openxmlformats.org/officeDocument/2006/relationships/image" Target="../media/image52.svg"/><Relationship Id="rId9" Type="http://schemas.openxmlformats.org/officeDocument/2006/relationships/image" Target="../media/image57.png"/><Relationship Id="rId14" Type="http://schemas.openxmlformats.org/officeDocument/2006/relationships/image" Target="../media/image62.svg"/><Relationship Id="rId22" Type="http://schemas.openxmlformats.org/officeDocument/2006/relationships/image" Target="../media/image70.svg"/></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SafetyGraphics/safetyGraphics/wiki/Intro" TargetMode="External"/><Relationship Id="rId7" Type="http://schemas.openxmlformats.org/officeDocument/2006/relationships/hyperlink" Target="https://github.com/safetygraphics/safetygraphics/wiki"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hyperlink" Target="https://github.com/SafetyGraphics/safetyGraphics/wiki/TechnicalFAQ" TargetMode="External"/><Relationship Id="rId5" Type="http://schemas.openxmlformats.org/officeDocument/2006/relationships/hyperlink" Target="https://github.com/SafetyGraphics/safetyGraphics/wiki/Cookbook" TargetMode="External"/><Relationship Id="rId4" Type="http://schemas.openxmlformats.org/officeDocument/2006/relationships/hyperlink" Target="https://github.com/SafetyGraphics/safetyGraphics/wiki/ChartConfiguration"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SafetyGraphics/safetyGraphics/wiki/TechnicalFAQ"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hyperlink" Target="https://safetygraphics.github.io/safetyGraphics/reference/safetyGraphicsApp.html"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35.png"/><Relationship Id="rId18" Type="http://schemas.openxmlformats.org/officeDocument/2006/relationships/image" Target="../media/image78.jpeg"/><Relationship Id="rId26" Type="http://schemas.openxmlformats.org/officeDocument/2006/relationships/image" Target="../media/image80.svg"/><Relationship Id="rId3" Type="http://schemas.openxmlformats.org/officeDocument/2006/relationships/image" Target="../media/image32.png"/><Relationship Id="rId21" Type="http://schemas.openxmlformats.org/officeDocument/2006/relationships/image" Target="../media/image61.png"/><Relationship Id="rId7" Type="http://schemas.openxmlformats.org/officeDocument/2006/relationships/image" Target="../media/image23.svg"/><Relationship Id="rId12" Type="http://schemas.openxmlformats.org/officeDocument/2006/relationships/image" Target="../media/image34.png"/><Relationship Id="rId17" Type="http://schemas.openxmlformats.org/officeDocument/2006/relationships/image" Target="../media/image77.svg"/><Relationship Id="rId25" Type="http://schemas.openxmlformats.org/officeDocument/2006/relationships/image" Target="../media/image79.png"/><Relationship Id="rId2" Type="http://schemas.openxmlformats.org/officeDocument/2006/relationships/notesSlide" Target="../notesSlides/notesSlide19.xml"/><Relationship Id="rId16" Type="http://schemas.openxmlformats.org/officeDocument/2006/relationships/image" Target="../media/image76.png"/><Relationship Id="rId20" Type="http://schemas.openxmlformats.org/officeDocument/2006/relationships/image" Target="../media/image60.svg"/><Relationship Id="rId1" Type="http://schemas.openxmlformats.org/officeDocument/2006/relationships/slideLayout" Target="../slideLayouts/slideLayout2.xml"/><Relationship Id="rId6" Type="http://schemas.openxmlformats.org/officeDocument/2006/relationships/image" Target="../media/image22.png"/><Relationship Id="rId11" Type="http://schemas.openxmlformats.org/officeDocument/2006/relationships/image" Target="../media/image33.png"/><Relationship Id="rId24" Type="http://schemas.openxmlformats.org/officeDocument/2006/relationships/image" Target="../media/image66.svg"/><Relationship Id="rId5" Type="http://schemas.openxmlformats.org/officeDocument/2006/relationships/image" Target="../media/image70.svg"/><Relationship Id="rId15" Type="http://schemas.openxmlformats.org/officeDocument/2006/relationships/image" Target="../media/image75.png"/><Relationship Id="rId23" Type="http://schemas.openxmlformats.org/officeDocument/2006/relationships/image" Target="../media/image65.png"/><Relationship Id="rId28" Type="http://schemas.openxmlformats.org/officeDocument/2006/relationships/image" Target="../media/image82.svg"/><Relationship Id="rId10" Type="http://schemas.openxmlformats.org/officeDocument/2006/relationships/image" Target="../media/image31.png"/><Relationship Id="rId19" Type="http://schemas.openxmlformats.org/officeDocument/2006/relationships/image" Target="../media/image59.png"/><Relationship Id="rId4" Type="http://schemas.openxmlformats.org/officeDocument/2006/relationships/image" Target="../media/image69.png"/><Relationship Id="rId9" Type="http://schemas.openxmlformats.org/officeDocument/2006/relationships/image" Target="../media/image30.png"/><Relationship Id="rId14" Type="http://schemas.openxmlformats.org/officeDocument/2006/relationships/image" Target="../media/image36.png"/><Relationship Id="rId22" Type="http://schemas.openxmlformats.org/officeDocument/2006/relationships/image" Target="../media/image62.svg"/><Relationship Id="rId27" Type="http://schemas.openxmlformats.org/officeDocument/2006/relationships/image" Target="../media/image81.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hyperlink" Target="https://github.com/SafetyGraphics/safetyGraphics/wiki/ChartConfiguration" TargetMode="Externa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hyperlink" Target="https://github.com/SafetyGraphics/safetyGraphics/wiki/ChartConfiguration" TargetMode="External"/><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hyperlink" Target="https://github.com/SafetyGraphics/safetyGraphics/wiki/ChartConfiguration#chart-specification"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hyperlink" Target="https://github.com/SafetyGraphics/safetyGraphics/wiki/ChartConfiguration" TargetMode="External"/><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hyperlink" Target="https://github.com/SafetyGraphics/safetyGraphics/wiki/ChartConfiguration#chart-specification" TargetMode="External"/><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hyperlink" Target="https://cran.r-project.org/web/packages/ggplot2/vignettes/ggplot2-in-packages.html" TargetMode="External"/><Relationship Id="rId2" Type="http://schemas.openxmlformats.org/officeDocument/2006/relationships/notesSlide" Target="../notesSlides/notesSlide32.xml"/><Relationship Id="rId1" Type="http://schemas.openxmlformats.org/officeDocument/2006/relationships/slideLayout" Target="../slideLayouts/slideLayout7.xml"/><Relationship Id="rId6" Type="http://schemas.openxmlformats.org/officeDocument/2006/relationships/hyperlink" Target="Using%20ggplot2%20in%20packages" TargetMode="External"/><Relationship Id="rId5" Type="http://schemas.openxmlformats.org/officeDocument/2006/relationships/hyperlink" Target="https://adv-r.hadley.nz/fp.html" TargetMode="External"/><Relationship Id="rId4" Type="http://schemas.openxmlformats.org/officeDocument/2006/relationships/hyperlink" Target="https://dplyr.tidyverse.org/articles/programming.html" TargetMode="External"/></Relationships>
</file>

<file path=ppt/slides/_rels/slide5.xml.rels><?xml version="1.0" encoding="UTF-8" standalone="yes"?>
<Relationships xmlns="http://schemas.openxmlformats.org/package/2006/relationships"><Relationship Id="rId8" Type="http://schemas.openxmlformats.org/officeDocument/2006/relationships/image" Target="../media/image8.tiff"/><Relationship Id="rId13" Type="http://schemas.openxmlformats.org/officeDocument/2006/relationships/image" Target="../media/image13.tiff"/><Relationship Id="rId18" Type="http://schemas.openxmlformats.org/officeDocument/2006/relationships/image" Target="../media/image18.tiff"/><Relationship Id="rId3" Type="http://schemas.openxmlformats.org/officeDocument/2006/relationships/image" Target="../media/image3.tiff"/><Relationship Id="rId7" Type="http://schemas.openxmlformats.org/officeDocument/2006/relationships/image" Target="../media/image7.tiff"/><Relationship Id="rId12" Type="http://schemas.openxmlformats.org/officeDocument/2006/relationships/image" Target="../media/image12.tiff"/><Relationship Id="rId17" Type="http://schemas.openxmlformats.org/officeDocument/2006/relationships/image" Target="../media/image17.tiff"/><Relationship Id="rId2" Type="http://schemas.openxmlformats.org/officeDocument/2006/relationships/notesSlide" Target="../notesSlides/notesSlide4.xml"/><Relationship Id="rId16" Type="http://schemas.openxmlformats.org/officeDocument/2006/relationships/image" Target="../media/image16.tiff"/><Relationship Id="rId1" Type="http://schemas.openxmlformats.org/officeDocument/2006/relationships/slideLayout" Target="../slideLayouts/slideLayout2.xml"/><Relationship Id="rId6" Type="http://schemas.openxmlformats.org/officeDocument/2006/relationships/image" Target="../media/image6.tiff"/><Relationship Id="rId11" Type="http://schemas.openxmlformats.org/officeDocument/2006/relationships/image" Target="../media/image11.tiff"/><Relationship Id="rId5" Type="http://schemas.openxmlformats.org/officeDocument/2006/relationships/image" Target="../media/image5.png"/><Relationship Id="rId15" Type="http://schemas.openxmlformats.org/officeDocument/2006/relationships/image" Target="../media/image15.tiff"/><Relationship Id="rId10" Type="http://schemas.openxmlformats.org/officeDocument/2006/relationships/image" Target="../media/image10.tiff"/><Relationship Id="rId19" Type="http://schemas.openxmlformats.org/officeDocument/2006/relationships/hyperlink" Target="https://safetygraphics.github.io/" TargetMode="External"/><Relationship Id="rId4" Type="http://schemas.openxmlformats.org/officeDocument/2006/relationships/image" Target="../media/image4.tiff"/><Relationship Id="rId9" Type="http://schemas.openxmlformats.org/officeDocument/2006/relationships/image" Target="../media/image9.tiff"/><Relationship Id="rId14" Type="http://schemas.openxmlformats.org/officeDocument/2006/relationships/image" Target="../media/image14.tiff"/></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96.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hyperlink" Target="https://github.com/SafetyGraphics/safetyCharts/pull/90" TargetMode="External"/><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sv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2.png"/><Relationship Id="rId11" Type="http://schemas.openxmlformats.org/officeDocument/2006/relationships/image" Target="../media/image27.png"/><Relationship Id="rId5" Type="http://schemas.openxmlformats.org/officeDocument/2006/relationships/image" Target="../media/image21.svg"/><Relationship Id="rId10"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25.png"/></Relationships>
</file>

<file path=ppt/slides/_rels/slide60.xml.rels><?xml version="1.0" encoding="UTF-8" standalone="yes"?>
<Relationships xmlns="http://schemas.openxmlformats.org/package/2006/relationships"><Relationship Id="rId2" Type="http://schemas.openxmlformats.org/officeDocument/2006/relationships/hyperlink" Target="https://docs.google.com/forms/d/e/1FAIpQLSd4wkSfaajuj3iaVHirqj8L05S3yH7GVGwopufWRMmjif4IDg/viewform?usp=sf_link" TargetMode="Externa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hyperlink" Target="https://github.com/SafetyGraphics" TargetMode="External"/></Relationships>
</file>

<file path=ppt/slides/_rels/slide8.xml.rels><?xml version="1.0" encoding="UTF-8" standalone="yes"?>
<Relationships xmlns="http://schemas.openxmlformats.org/package/2006/relationships"><Relationship Id="rId2" Type="http://schemas.openxmlformats.org/officeDocument/2006/relationships/hyperlink" Target="https://docs.google.com/forms/d/e/1FAIpQLSd4wkSfaajuj3iaVHirqj8L05S3yH7GVGwopufWRMmjif4IDg/viewform?usp=sf_link"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05A38E-B6E2-B146-93B8-B834B4A7A761}"/>
              </a:ext>
            </a:extLst>
          </p:cNvPr>
          <p:cNvSpPr>
            <a:spLocks noGrp="1"/>
          </p:cNvSpPr>
          <p:nvPr>
            <p:ph type="title"/>
          </p:nvPr>
        </p:nvSpPr>
        <p:spPr>
          <a:xfrm>
            <a:off x="3473147" y="2265841"/>
            <a:ext cx="5975654" cy="1325563"/>
          </a:xfrm>
        </p:spPr>
        <p:txBody>
          <a:bodyPr>
            <a:normAutofit/>
          </a:bodyPr>
          <a:lstStyle/>
          <a:p>
            <a:r>
              <a:rPr lang="en-US" sz="6000" dirty="0" err="1"/>
              <a:t>safetyGraphics</a:t>
            </a:r>
            <a:endParaRPr lang="en-US" sz="6000" dirty="0"/>
          </a:p>
        </p:txBody>
      </p:sp>
      <p:pic>
        <p:nvPicPr>
          <p:cNvPr id="4" name="Picture 3">
            <a:extLst>
              <a:ext uri="{FF2B5EF4-FFF2-40B4-BE49-F238E27FC236}">
                <a16:creationId xmlns:a16="http://schemas.microsoft.com/office/drawing/2014/main" id="{E34ACD0A-B026-E949-99F3-940754523D38}"/>
              </a:ext>
            </a:extLst>
          </p:cNvPr>
          <p:cNvPicPr>
            <a:picLocks noChangeAspect="1"/>
          </p:cNvPicPr>
          <p:nvPr/>
        </p:nvPicPr>
        <p:blipFill>
          <a:blip r:embed="rId3"/>
          <a:stretch>
            <a:fillRect/>
          </a:stretch>
        </p:blipFill>
        <p:spPr>
          <a:xfrm>
            <a:off x="1035206" y="2265841"/>
            <a:ext cx="2326428" cy="2694702"/>
          </a:xfrm>
          <a:prstGeom prst="rect">
            <a:avLst/>
          </a:prstGeom>
        </p:spPr>
      </p:pic>
      <p:sp>
        <p:nvSpPr>
          <p:cNvPr id="7" name="Rectangle 6">
            <a:extLst>
              <a:ext uri="{FF2B5EF4-FFF2-40B4-BE49-F238E27FC236}">
                <a16:creationId xmlns:a16="http://schemas.microsoft.com/office/drawing/2014/main" id="{4EA53825-74DD-444D-9807-389CB91024B6}"/>
              </a:ext>
            </a:extLst>
          </p:cNvPr>
          <p:cNvSpPr/>
          <p:nvPr/>
        </p:nvSpPr>
        <p:spPr>
          <a:xfrm>
            <a:off x="3473147" y="3360571"/>
            <a:ext cx="8285717" cy="830997"/>
          </a:xfrm>
          <a:prstGeom prst="rect">
            <a:avLst/>
          </a:prstGeom>
        </p:spPr>
        <p:txBody>
          <a:bodyPr wrap="square">
            <a:spAutoFit/>
          </a:bodyPr>
          <a:lstStyle/>
          <a:p>
            <a:r>
              <a:rPr lang="en-US" sz="2400" dirty="0">
                <a:solidFill>
                  <a:srgbClr val="000000"/>
                </a:solidFill>
                <a:latin typeface="Times" pitchFamily="2" charset="0"/>
              </a:rPr>
              <a:t>An open source framework for evaluation of clinical trial safety </a:t>
            </a:r>
          </a:p>
          <a:p>
            <a:r>
              <a:rPr lang="en-US" sz="2400" i="1" dirty="0"/>
              <a:t>Links</a:t>
            </a:r>
            <a:r>
              <a:rPr lang="en-US" sz="2400" dirty="0"/>
              <a:t>: </a:t>
            </a:r>
            <a:r>
              <a:rPr lang="en-US" sz="2400" dirty="0">
                <a:hlinkClick r:id="rId4"/>
              </a:rPr>
              <a:t>CRAN</a:t>
            </a:r>
            <a:r>
              <a:rPr lang="en-US" sz="2400" dirty="0"/>
              <a:t> | </a:t>
            </a:r>
            <a:r>
              <a:rPr lang="en-US" sz="2400" dirty="0">
                <a:hlinkClick r:id="rId5"/>
              </a:rPr>
              <a:t>GitHub</a:t>
            </a:r>
            <a:r>
              <a:rPr lang="en-US" sz="2400" dirty="0"/>
              <a:t> | </a:t>
            </a:r>
            <a:r>
              <a:rPr lang="en-US" sz="2400" dirty="0">
                <a:hlinkClick r:id="rId6"/>
              </a:rPr>
              <a:t>Demo</a:t>
            </a:r>
            <a:endParaRPr lang="en-US" sz="2400" dirty="0"/>
          </a:p>
        </p:txBody>
      </p:sp>
    </p:spTree>
    <p:extLst>
      <p:ext uri="{BB962C8B-B14F-4D97-AF65-F5344CB8AC3E}">
        <p14:creationId xmlns:p14="http://schemas.microsoft.com/office/powerpoint/2010/main" val="1310176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FCEE3110-9D07-EE4E-BE77-1CBE21ADE9A0}"/>
              </a:ext>
            </a:extLst>
          </p:cNvPr>
          <p:cNvPicPr>
            <a:picLocks noChangeAspect="1"/>
          </p:cNvPicPr>
          <p:nvPr/>
        </p:nvPicPr>
        <p:blipFill>
          <a:blip r:embed="rId3"/>
          <a:stretch>
            <a:fillRect/>
          </a:stretch>
        </p:blipFill>
        <p:spPr>
          <a:xfrm>
            <a:off x="165634" y="3330616"/>
            <a:ext cx="3341628" cy="1954852"/>
          </a:xfrm>
          <a:prstGeom prst="rect">
            <a:avLst/>
          </a:prstGeom>
        </p:spPr>
      </p:pic>
      <p:pic>
        <p:nvPicPr>
          <p:cNvPr id="9" name="Picture 8">
            <a:extLst>
              <a:ext uri="{FF2B5EF4-FFF2-40B4-BE49-F238E27FC236}">
                <a16:creationId xmlns:a16="http://schemas.microsoft.com/office/drawing/2014/main" id="{96501B8B-2222-8647-9402-04E29C8A5B88}"/>
              </a:ext>
            </a:extLst>
          </p:cNvPr>
          <p:cNvPicPr>
            <a:picLocks noChangeAspect="1"/>
          </p:cNvPicPr>
          <p:nvPr/>
        </p:nvPicPr>
        <p:blipFill>
          <a:blip r:embed="rId4"/>
          <a:stretch>
            <a:fillRect/>
          </a:stretch>
        </p:blipFill>
        <p:spPr>
          <a:xfrm>
            <a:off x="219064" y="163200"/>
            <a:ext cx="3374714" cy="1985126"/>
          </a:xfrm>
          <a:prstGeom prst="rect">
            <a:avLst/>
          </a:prstGeom>
        </p:spPr>
      </p:pic>
      <p:pic>
        <p:nvPicPr>
          <p:cNvPr id="10" name="Picture 9">
            <a:extLst>
              <a:ext uri="{FF2B5EF4-FFF2-40B4-BE49-F238E27FC236}">
                <a16:creationId xmlns:a16="http://schemas.microsoft.com/office/drawing/2014/main" id="{B25EFD9B-A4C1-DC42-9DE1-0D50E864D4C7}"/>
              </a:ext>
            </a:extLst>
          </p:cNvPr>
          <p:cNvPicPr>
            <a:picLocks noChangeAspect="1"/>
          </p:cNvPicPr>
          <p:nvPr/>
        </p:nvPicPr>
        <p:blipFill>
          <a:blip r:embed="rId5"/>
          <a:stretch>
            <a:fillRect/>
          </a:stretch>
        </p:blipFill>
        <p:spPr>
          <a:xfrm>
            <a:off x="1817852" y="841279"/>
            <a:ext cx="3358171" cy="1952040"/>
          </a:xfrm>
          <a:prstGeom prst="rect">
            <a:avLst/>
          </a:prstGeom>
        </p:spPr>
      </p:pic>
      <p:pic>
        <p:nvPicPr>
          <p:cNvPr id="11" name="Picture 10">
            <a:extLst>
              <a:ext uri="{FF2B5EF4-FFF2-40B4-BE49-F238E27FC236}">
                <a16:creationId xmlns:a16="http://schemas.microsoft.com/office/drawing/2014/main" id="{7D558B5E-35A5-1D43-BED6-3A1E4AFFAB07}"/>
              </a:ext>
            </a:extLst>
          </p:cNvPr>
          <p:cNvPicPr>
            <a:picLocks noChangeAspect="1"/>
          </p:cNvPicPr>
          <p:nvPr/>
        </p:nvPicPr>
        <p:blipFill>
          <a:blip r:embed="rId6"/>
          <a:stretch>
            <a:fillRect/>
          </a:stretch>
        </p:blipFill>
        <p:spPr>
          <a:xfrm>
            <a:off x="3037199" y="1293226"/>
            <a:ext cx="3358171" cy="1952040"/>
          </a:xfrm>
          <a:prstGeom prst="rect">
            <a:avLst/>
          </a:prstGeom>
        </p:spPr>
      </p:pic>
      <p:pic>
        <p:nvPicPr>
          <p:cNvPr id="12" name="Picture 11">
            <a:extLst>
              <a:ext uri="{FF2B5EF4-FFF2-40B4-BE49-F238E27FC236}">
                <a16:creationId xmlns:a16="http://schemas.microsoft.com/office/drawing/2014/main" id="{64B25908-1281-F349-BDAB-83AFE583C6C7}"/>
              </a:ext>
            </a:extLst>
          </p:cNvPr>
          <p:cNvPicPr>
            <a:picLocks noChangeAspect="1"/>
          </p:cNvPicPr>
          <p:nvPr/>
        </p:nvPicPr>
        <p:blipFill>
          <a:blip r:embed="rId7"/>
          <a:stretch>
            <a:fillRect/>
          </a:stretch>
        </p:blipFill>
        <p:spPr>
          <a:xfrm>
            <a:off x="4350187" y="1695763"/>
            <a:ext cx="3308543" cy="1918955"/>
          </a:xfrm>
          <a:prstGeom prst="rect">
            <a:avLst/>
          </a:prstGeom>
        </p:spPr>
      </p:pic>
      <p:pic>
        <p:nvPicPr>
          <p:cNvPr id="14" name="Picture 13">
            <a:extLst>
              <a:ext uri="{FF2B5EF4-FFF2-40B4-BE49-F238E27FC236}">
                <a16:creationId xmlns:a16="http://schemas.microsoft.com/office/drawing/2014/main" id="{35A9816E-1EA2-084C-9A8A-785BB60ADAF6}"/>
              </a:ext>
            </a:extLst>
          </p:cNvPr>
          <p:cNvPicPr>
            <a:picLocks noChangeAspect="1"/>
          </p:cNvPicPr>
          <p:nvPr/>
        </p:nvPicPr>
        <p:blipFill>
          <a:blip r:embed="rId8"/>
          <a:stretch>
            <a:fillRect/>
          </a:stretch>
        </p:blipFill>
        <p:spPr>
          <a:xfrm>
            <a:off x="1752916" y="3820987"/>
            <a:ext cx="3325086" cy="1952041"/>
          </a:xfrm>
          <a:prstGeom prst="rect">
            <a:avLst/>
          </a:prstGeom>
        </p:spPr>
      </p:pic>
      <p:pic>
        <p:nvPicPr>
          <p:cNvPr id="15" name="Picture 14">
            <a:extLst>
              <a:ext uri="{FF2B5EF4-FFF2-40B4-BE49-F238E27FC236}">
                <a16:creationId xmlns:a16="http://schemas.microsoft.com/office/drawing/2014/main" id="{345A8745-87DC-1D48-8276-753D3F445AFE}"/>
              </a:ext>
            </a:extLst>
          </p:cNvPr>
          <p:cNvPicPr>
            <a:picLocks noChangeAspect="1"/>
          </p:cNvPicPr>
          <p:nvPr/>
        </p:nvPicPr>
        <p:blipFill>
          <a:blip r:embed="rId9"/>
          <a:stretch>
            <a:fillRect/>
          </a:stretch>
        </p:blipFill>
        <p:spPr>
          <a:xfrm>
            <a:off x="3037199" y="4160265"/>
            <a:ext cx="3341628" cy="1935497"/>
          </a:xfrm>
          <a:prstGeom prst="rect">
            <a:avLst/>
          </a:prstGeom>
        </p:spPr>
      </p:pic>
      <p:pic>
        <p:nvPicPr>
          <p:cNvPr id="16" name="Picture 15">
            <a:extLst>
              <a:ext uri="{FF2B5EF4-FFF2-40B4-BE49-F238E27FC236}">
                <a16:creationId xmlns:a16="http://schemas.microsoft.com/office/drawing/2014/main" id="{7B664262-5C08-434E-9EA2-E8F9BAF0C52F}"/>
              </a:ext>
            </a:extLst>
          </p:cNvPr>
          <p:cNvPicPr>
            <a:picLocks noChangeAspect="1"/>
          </p:cNvPicPr>
          <p:nvPr/>
        </p:nvPicPr>
        <p:blipFill>
          <a:blip r:embed="rId10"/>
          <a:stretch>
            <a:fillRect/>
          </a:stretch>
        </p:blipFill>
        <p:spPr>
          <a:xfrm>
            <a:off x="4333645" y="4631088"/>
            <a:ext cx="3308543" cy="1918955"/>
          </a:xfrm>
          <a:prstGeom prst="rect">
            <a:avLst/>
          </a:prstGeom>
        </p:spPr>
      </p:pic>
      <p:pic>
        <p:nvPicPr>
          <p:cNvPr id="6" name="Picture 5">
            <a:extLst>
              <a:ext uri="{FF2B5EF4-FFF2-40B4-BE49-F238E27FC236}">
                <a16:creationId xmlns:a16="http://schemas.microsoft.com/office/drawing/2014/main" id="{CA19E4DF-4187-2643-AD20-CF5B72F79572}"/>
              </a:ext>
            </a:extLst>
          </p:cNvPr>
          <p:cNvPicPr>
            <a:picLocks noChangeAspect="1"/>
          </p:cNvPicPr>
          <p:nvPr/>
        </p:nvPicPr>
        <p:blipFill>
          <a:blip r:embed="rId11"/>
          <a:stretch>
            <a:fillRect/>
          </a:stretch>
        </p:blipFill>
        <p:spPr>
          <a:xfrm>
            <a:off x="7841813" y="322351"/>
            <a:ext cx="4002060" cy="5199684"/>
          </a:xfrm>
          <a:prstGeom prst="rect">
            <a:avLst/>
          </a:prstGeom>
          <a:ln w="38100">
            <a:solidFill>
              <a:srgbClr val="203661"/>
            </a:solidFill>
          </a:ln>
        </p:spPr>
      </p:pic>
      <p:sp>
        <p:nvSpPr>
          <p:cNvPr id="7" name="Rectangle 6">
            <a:extLst>
              <a:ext uri="{FF2B5EF4-FFF2-40B4-BE49-F238E27FC236}">
                <a16:creationId xmlns:a16="http://schemas.microsoft.com/office/drawing/2014/main" id="{A144C1EC-F5CE-6B4F-A51D-4107B5015025}"/>
              </a:ext>
            </a:extLst>
          </p:cNvPr>
          <p:cNvSpPr/>
          <p:nvPr/>
        </p:nvSpPr>
        <p:spPr>
          <a:xfrm>
            <a:off x="7841813" y="5572408"/>
            <a:ext cx="4002060" cy="738664"/>
          </a:xfrm>
          <a:prstGeom prst="rect">
            <a:avLst/>
          </a:prstGeom>
        </p:spPr>
        <p:txBody>
          <a:bodyPr wrap="square">
            <a:spAutoFit/>
          </a:bodyPr>
          <a:lstStyle/>
          <a:p>
            <a:r>
              <a:rPr lang="en-US" sz="1400" dirty="0"/>
              <a:t>The Safety Explorer Suite: Interactive Safety Monitoring for Clinical Trials, Wildfire et al. 2018</a:t>
            </a:r>
          </a:p>
          <a:p>
            <a:r>
              <a:rPr lang="en-US" sz="1400" dirty="0">
                <a:hlinkClick r:id="rId12"/>
              </a:rPr>
              <a:t>Paper</a:t>
            </a:r>
            <a:r>
              <a:rPr lang="en-US" sz="1400" dirty="0"/>
              <a:t> - </a:t>
            </a:r>
            <a:r>
              <a:rPr lang="en-US" sz="1400" dirty="0">
                <a:hlinkClick r:id="rId13"/>
              </a:rPr>
              <a:t>Repo</a:t>
            </a:r>
            <a:endParaRPr lang="en-US" sz="1400" dirty="0"/>
          </a:p>
        </p:txBody>
      </p:sp>
    </p:spTree>
    <p:extLst>
      <p:ext uri="{BB962C8B-B14F-4D97-AF65-F5344CB8AC3E}">
        <p14:creationId xmlns:p14="http://schemas.microsoft.com/office/powerpoint/2010/main" val="1983789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98F5DBD-647A-FC4A-9AED-B9BA9465C46C}"/>
              </a:ext>
            </a:extLst>
          </p:cNvPr>
          <p:cNvSpPr>
            <a:spLocks noGrp="1"/>
          </p:cNvSpPr>
          <p:nvPr>
            <p:ph type="sldNum" sz="quarter" idx="12"/>
          </p:nvPr>
        </p:nvSpPr>
        <p:spPr/>
        <p:txBody>
          <a:bodyPr/>
          <a:lstStyle/>
          <a:p>
            <a:fld id="{C4FD4C9A-A48D-894E-B229-7E62E29E9615}" type="slidenum">
              <a:rPr lang="en-US" smtClean="0"/>
              <a:t>11</a:t>
            </a:fld>
            <a:endParaRPr lang="en-US"/>
          </a:p>
        </p:txBody>
      </p:sp>
      <p:pic>
        <p:nvPicPr>
          <p:cNvPr id="7" name="Picture 6">
            <a:extLst>
              <a:ext uri="{FF2B5EF4-FFF2-40B4-BE49-F238E27FC236}">
                <a16:creationId xmlns:a16="http://schemas.microsoft.com/office/drawing/2014/main" id="{2BEEC9FD-14B8-8448-9B58-6E91D76B386D}"/>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211015" y="394309"/>
            <a:ext cx="6832011" cy="5649304"/>
          </a:xfrm>
          <a:prstGeom prst="rect">
            <a:avLst/>
          </a:prstGeom>
        </p:spPr>
      </p:pic>
      <p:sp>
        <p:nvSpPr>
          <p:cNvPr id="8" name="Rectangle 7">
            <a:extLst>
              <a:ext uri="{FF2B5EF4-FFF2-40B4-BE49-F238E27FC236}">
                <a16:creationId xmlns:a16="http://schemas.microsoft.com/office/drawing/2014/main" id="{FDDFA009-6DA5-3840-AC6B-E8292A52F988}"/>
              </a:ext>
            </a:extLst>
          </p:cNvPr>
          <p:cNvSpPr/>
          <p:nvPr/>
        </p:nvSpPr>
        <p:spPr>
          <a:xfrm>
            <a:off x="8103752" y="6169071"/>
            <a:ext cx="3526863" cy="523220"/>
          </a:xfrm>
          <a:prstGeom prst="rect">
            <a:avLst/>
          </a:prstGeom>
          <a:solidFill>
            <a:schemeClr val="bg1"/>
          </a:solidFill>
          <a:ln w="19050">
            <a:solidFill>
              <a:srgbClr val="FFC000"/>
            </a:solidFill>
          </a:ln>
        </p:spPr>
        <p:txBody>
          <a:bodyPr wrap="none">
            <a:spAutoFit/>
          </a:bodyPr>
          <a:lstStyle/>
          <a:p>
            <a:r>
              <a:rPr lang="en-US" sz="1400" dirty="0"/>
              <a:t>Hepatic Safety Explorer</a:t>
            </a:r>
          </a:p>
          <a:p>
            <a:r>
              <a:rPr lang="en-US" sz="1400" dirty="0">
                <a:hlinkClick r:id="rId4"/>
              </a:rPr>
              <a:t>Demo</a:t>
            </a:r>
            <a:r>
              <a:rPr lang="en-US" sz="1400" dirty="0"/>
              <a:t> – </a:t>
            </a:r>
            <a:r>
              <a:rPr lang="en-US" sz="1400" dirty="0">
                <a:hlinkClick r:id="rId5"/>
              </a:rPr>
              <a:t>Repo</a:t>
            </a:r>
            <a:r>
              <a:rPr lang="en-US" sz="1400" dirty="0"/>
              <a:t> – </a:t>
            </a:r>
            <a:r>
              <a:rPr lang="en-US" sz="1400" dirty="0">
                <a:hlinkClick r:id="rId6"/>
              </a:rPr>
              <a:t>Clinical Workflow</a:t>
            </a:r>
            <a:r>
              <a:rPr lang="en-US" sz="1400" dirty="0"/>
              <a:t> – </a:t>
            </a:r>
            <a:r>
              <a:rPr lang="en-US" sz="1400" dirty="0">
                <a:hlinkClick r:id="rId7"/>
              </a:rPr>
              <a:t>Paper</a:t>
            </a:r>
            <a:endParaRPr lang="en-US" sz="1400" dirty="0"/>
          </a:p>
        </p:txBody>
      </p:sp>
      <p:pic>
        <p:nvPicPr>
          <p:cNvPr id="6" name="Picture 5">
            <a:extLst>
              <a:ext uri="{FF2B5EF4-FFF2-40B4-BE49-F238E27FC236}">
                <a16:creationId xmlns:a16="http://schemas.microsoft.com/office/drawing/2014/main" id="{4CA3008F-F652-6A4E-BD7A-BBF868ADF9DD}"/>
              </a:ext>
            </a:extLst>
          </p:cNvPr>
          <p:cNvPicPr>
            <a:picLocks noChangeAspect="1"/>
          </p:cNvPicPr>
          <p:nvPr/>
        </p:nvPicPr>
        <p:blipFill rotWithShape="1">
          <a:blip r:embed="rId8" cstate="hqprint">
            <a:extLst>
              <a:ext uri="{28A0092B-C50C-407E-A947-70E740481C1C}">
                <a14:useLocalDpi xmlns:a14="http://schemas.microsoft.com/office/drawing/2010/main"/>
              </a:ext>
            </a:extLst>
          </a:blip>
          <a:srcRect/>
          <a:stretch/>
        </p:blipFill>
        <p:spPr>
          <a:xfrm>
            <a:off x="7654778" y="742818"/>
            <a:ext cx="4023360" cy="2476143"/>
          </a:xfrm>
          <a:prstGeom prst="rect">
            <a:avLst/>
          </a:prstGeom>
          <a:ln>
            <a:solidFill>
              <a:schemeClr val="tx1"/>
            </a:solidFill>
          </a:ln>
        </p:spPr>
      </p:pic>
      <p:pic>
        <p:nvPicPr>
          <p:cNvPr id="10" name="Picture 9">
            <a:extLst>
              <a:ext uri="{FF2B5EF4-FFF2-40B4-BE49-F238E27FC236}">
                <a16:creationId xmlns:a16="http://schemas.microsoft.com/office/drawing/2014/main" id="{89FD40D2-919A-ED4F-9474-6E1CFFF3CD72}"/>
              </a:ext>
            </a:extLst>
          </p:cNvPr>
          <p:cNvPicPr>
            <a:picLocks noChangeAspect="1"/>
          </p:cNvPicPr>
          <p:nvPr/>
        </p:nvPicPr>
        <p:blipFill>
          <a:blip r:embed="rId9" cstate="hqprint">
            <a:extLst>
              <a:ext uri="{28A0092B-C50C-407E-A947-70E740481C1C}">
                <a14:useLocalDpi xmlns:a14="http://schemas.microsoft.com/office/drawing/2010/main"/>
              </a:ext>
            </a:extLst>
          </a:blip>
          <a:stretch>
            <a:fillRect/>
          </a:stretch>
        </p:blipFill>
        <p:spPr>
          <a:xfrm>
            <a:off x="7654778" y="3226240"/>
            <a:ext cx="2011680" cy="2611959"/>
          </a:xfrm>
          <a:prstGeom prst="rect">
            <a:avLst/>
          </a:prstGeom>
          <a:ln>
            <a:solidFill>
              <a:schemeClr val="tx1"/>
            </a:solidFill>
          </a:ln>
        </p:spPr>
      </p:pic>
      <p:pic>
        <p:nvPicPr>
          <p:cNvPr id="11" name="Picture 10">
            <a:extLst>
              <a:ext uri="{FF2B5EF4-FFF2-40B4-BE49-F238E27FC236}">
                <a16:creationId xmlns:a16="http://schemas.microsoft.com/office/drawing/2014/main" id="{29D9D1CF-DD79-CC41-8BE0-35B0C5F36DCF}"/>
              </a:ext>
            </a:extLst>
          </p:cNvPr>
          <p:cNvPicPr>
            <a:picLocks noChangeAspect="1"/>
          </p:cNvPicPr>
          <p:nvPr/>
        </p:nvPicPr>
        <p:blipFill>
          <a:blip r:embed="rId10" cstate="hqprint">
            <a:extLst>
              <a:ext uri="{28A0092B-C50C-407E-A947-70E740481C1C}">
                <a14:useLocalDpi xmlns:a14="http://schemas.microsoft.com/office/drawing/2010/main"/>
              </a:ext>
            </a:extLst>
          </a:blip>
          <a:stretch>
            <a:fillRect/>
          </a:stretch>
        </p:blipFill>
        <p:spPr>
          <a:xfrm>
            <a:off x="9666459" y="3224501"/>
            <a:ext cx="2011680" cy="2613698"/>
          </a:xfrm>
          <a:prstGeom prst="rect">
            <a:avLst/>
          </a:prstGeom>
          <a:ln>
            <a:solidFill>
              <a:schemeClr val="tx1"/>
            </a:solidFill>
          </a:ln>
        </p:spPr>
      </p:pic>
      <p:pic>
        <p:nvPicPr>
          <p:cNvPr id="2" name="Picture 1">
            <a:extLst>
              <a:ext uri="{FF2B5EF4-FFF2-40B4-BE49-F238E27FC236}">
                <a16:creationId xmlns:a16="http://schemas.microsoft.com/office/drawing/2014/main" id="{0FADBC90-AFEE-7248-A928-2A196E30D28A}"/>
              </a:ext>
            </a:extLst>
          </p:cNvPr>
          <p:cNvPicPr>
            <a:picLocks noChangeAspect="1"/>
          </p:cNvPicPr>
          <p:nvPr/>
        </p:nvPicPr>
        <p:blipFill>
          <a:blip r:embed="rId11"/>
          <a:stretch>
            <a:fillRect/>
          </a:stretch>
        </p:blipFill>
        <p:spPr>
          <a:xfrm>
            <a:off x="7546580" y="383432"/>
            <a:ext cx="4239756" cy="5660181"/>
          </a:xfrm>
          <a:prstGeom prst="rect">
            <a:avLst/>
          </a:prstGeom>
          <a:ln w="28575">
            <a:solidFill>
              <a:schemeClr val="accent1"/>
            </a:solidFill>
          </a:ln>
        </p:spPr>
      </p:pic>
    </p:spTree>
    <p:extLst>
      <p:ext uri="{BB962C8B-B14F-4D97-AF65-F5344CB8AC3E}">
        <p14:creationId xmlns:p14="http://schemas.microsoft.com/office/powerpoint/2010/main" val="259200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98B94B4E-9DDE-1744-B863-9E8D53675689}"/>
              </a:ext>
            </a:extLst>
          </p:cNvPr>
          <p:cNvSpPr>
            <a:spLocks noGrp="1"/>
          </p:cNvSpPr>
          <p:nvPr>
            <p:ph sz="half" idx="1"/>
          </p:nvPr>
        </p:nvSpPr>
        <p:spPr>
          <a:xfrm>
            <a:off x="182440" y="1202275"/>
            <a:ext cx="5763065" cy="4351338"/>
          </a:xfrm>
        </p:spPr>
        <p:txBody>
          <a:bodyPr/>
          <a:lstStyle/>
          <a:p>
            <a:pPr marL="457200" indent="-457200">
              <a:buFontTx/>
              <a:buChar char="-"/>
            </a:pPr>
            <a:r>
              <a:rPr lang="en-US" b="0" dirty="0"/>
              <a:t>Use R For Data Load/Config</a:t>
            </a:r>
          </a:p>
          <a:p>
            <a:pPr marL="457200" indent="-457200">
              <a:buFontTx/>
              <a:buChar char="-"/>
            </a:pPr>
            <a:r>
              <a:rPr lang="en-US" b="0" dirty="0"/>
              <a:t>Shared Data and Settings</a:t>
            </a:r>
          </a:p>
          <a:p>
            <a:pPr marL="457200" indent="-457200">
              <a:buFontTx/>
              <a:buChar char="-"/>
            </a:pPr>
            <a:r>
              <a:rPr lang="en-US" b="0" dirty="0"/>
              <a:t>Flexible data standards</a:t>
            </a:r>
          </a:p>
          <a:p>
            <a:pPr marL="457200" indent="-457200">
              <a:buFontTx/>
              <a:buChar char="-"/>
            </a:pPr>
            <a:r>
              <a:rPr lang="en-US" b="0" dirty="0"/>
              <a:t>Modular Shiny Framework</a:t>
            </a:r>
          </a:p>
          <a:p>
            <a:pPr marL="457200" indent="-457200">
              <a:buFontTx/>
              <a:buChar char="-"/>
            </a:pPr>
            <a:r>
              <a:rPr lang="en-US" b="0" dirty="0"/>
              <a:t>Exported HTML Reports</a:t>
            </a:r>
          </a:p>
        </p:txBody>
      </p:sp>
      <p:sp>
        <p:nvSpPr>
          <p:cNvPr id="3" name="Slide Number Placeholder 2">
            <a:extLst>
              <a:ext uri="{FF2B5EF4-FFF2-40B4-BE49-F238E27FC236}">
                <a16:creationId xmlns:a16="http://schemas.microsoft.com/office/drawing/2014/main" id="{D4625880-6496-C748-8F70-250A375FA147}"/>
              </a:ext>
            </a:extLst>
          </p:cNvPr>
          <p:cNvSpPr>
            <a:spLocks noGrp="1"/>
          </p:cNvSpPr>
          <p:nvPr>
            <p:ph type="sldNum" sz="quarter" idx="4"/>
          </p:nvPr>
        </p:nvSpPr>
        <p:spPr/>
        <p:txBody>
          <a:bodyPr/>
          <a:lstStyle/>
          <a:p>
            <a:fld id="{4BEAA09E-D67E-864E-8466-C38E88600C4F}" type="slidenum">
              <a:rPr lang="en-US" smtClean="0"/>
              <a:pPr/>
              <a:t>12</a:t>
            </a:fld>
            <a:endParaRPr lang="en-US" dirty="0"/>
          </a:p>
        </p:txBody>
      </p:sp>
      <p:sp>
        <p:nvSpPr>
          <p:cNvPr id="6" name="Content Placeholder 5">
            <a:extLst>
              <a:ext uri="{FF2B5EF4-FFF2-40B4-BE49-F238E27FC236}">
                <a16:creationId xmlns:a16="http://schemas.microsoft.com/office/drawing/2014/main" id="{3640208D-D945-874A-9922-0549381601EC}"/>
              </a:ext>
            </a:extLst>
          </p:cNvPr>
          <p:cNvSpPr>
            <a:spLocks noGrp="1"/>
          </p:cNvSpPr>
          <p:nvPr>
            <p:ph sz="half" idx="10"/>
          </p:nvPr>
        </p:nvSpPr>
        <p:spPr>
          <a:xfrm>
            <a:off x="6385560" y="975359"/>
            <a:ext cx="5806440" cy="4351338"/>
          </a:xfrm>
        </p:spPr>
        <p:txBody>
          <a:bodyPr/>
          <a:lstStyle/>
          <a:p>
            <a:endParaRPr lang="en-US" b="1" u="sng" dirty="0"/>
          </a:p>
          <a:p>
            <a:pPr>
              <a:buFontTx/>
              <a:buChar char="-"/>
            </a:pPr>
            <a:r>
              <a:rPr lang="en-US" dirty="0"/>
              <a:t> Lab Data only</a:t>
            </a:r>
          </a:p>
          <a:p>
            <a:pPr>
              <a:buFontTx/>
              <a:buChar char="-"/>
            </a:pPr>
            <a:r>
              <a:rPr lang="en-US" dirty="0"/>
              <a:t> HTML Widgets only</a:t>
            </a:r>
          </a:p>
          <a:p>
            <a:pPr>
              <a:buFontTx/>
              <a:buChar char="-"/>
            </a:pPr>
            <a:r>
              <a:rPr lang="en-US" dirty="0"/>
              <a:t> Adding New Charts</a:t>
            </a:r>
          </a:p>
          <a:p>
            <a:pPr>
              <a:buFontTx/>
              <a:buChar char="-"/>
            </a:pPr>
            <a:r>
              <a:rPr lang="en-US" dirty="0"/>
              <a:t> Testing in Shiny</a:t>
            </a:r>
          </a:p>
          <a:p>
            <a:pPr marL="0" indent="0">
              <a:buNone/>
            </a:pPr>
            <a:r>
              <a:rPr lang="en-US" dirty="0"/>
              <a:t>- Saving Customizations </a:t>
            </a:r>
          </a:p>
        </p:txBody>
      </p:sp>
      <p:sp>
        <p:nvSpPr>
          <p:cNvPr id="7" name="Title 1">
            <a:extLst>
              <a:ext uri="{FF2B5EF4-FFF2-40B4-BE49-F238E27FC236}">
                <a16:creationId xmlns:a16="http://schemas.microsoft.com/office/drawing/2014/main" id="{532C280C-505A-E946-AA93-4A2C73868737}"/>
              </a:ext>
            </a:extLst>
          </p:cNvPr>
          <p:cNvSpPr txBox="1">
            <a:spLocks/>
          </p:cNvSpPr>
          <p:nvPr/>
        </p:nvSpPr>
        <p:spPr>
          <a:xfrm>
            <a:off x="0" y="0"/>
            <a:ext cx="12192000" cy="975359"/>
          </a:xfrm>
          <a:prstGeom prst="rect">
            <a:avLst/>
          </a:prstGeom>
          <a:ln>
            <a:noFill/>
          </a:ln>
        </p:spPr>
        <p:style>
          <a:lnRef idx="2">
            <a:schemeClr val="dk1"/>
          </a:lnRef>
          <a:fillRef idx="1">
            <a:schemeClr val="lt1"/>
          </a:fillRef>
          <a:effectRef idx="0">
            <a:schemeClr val="dk1"/>
          </a:effectRef>
          <a:fontRef idx="minor">
            <a:schemeClr val="dk1"/>
          </a:fontRef>
        </p:style>
        <p:txBody>
          <a:bodyPr/>
          <a:lstStyle>
            <a:lvl1pPr algn="l" defTabSz="914400" rtl="0" eaLnBrk="1" latinLnBrk="0" hangingPunct="1">
              <a:lnSpc>
                <a:spcPct val="90000"/>
              </a:lnSpc>
              <a:spcBef>
                <a:spcPct val="0"/>
              </a:spcBef>
              <a:buNone/>
              <a:defRPr sz="3600" b="1" i="0" kern="800" spc="0" baseline="0">
                <a:solidFill>
                  <a:schemeClr val="accent1"/>
                </a:solidFill>
                <a:latin typeface="Trebuchet MS" panose="020B0703020202090204" pitchFamily="34" charset="0"/>
                <a:ea typeface="+mj-ea"/>
                <a:cs typeface="Trebuchet MS" panose="020B0703020202090204" pitchFamily="34" charset="0"/>
              </a:defRPr>
            </a:lvl1pPr>
          </a:lstStyle>
          <a:p>
            <a:r>
              <a:rPr lang="en-US" sz="4800" dirty="0"/>
              <a:t>{</a:t>
            </a:r>
            <a:r>
              <a:rPr lang="en-US" sz="4800" dirty="0" err="1"/>
              <a:t>safetyGraphics</a:t>
            </a:r>
            <a:r>
              <a:rPr lang="en-US" sz="4800" dirty="0"/>
              <a:t>} v1.0 - Lessons Learned</a:t>
            </a:r>
          </a:p>
        </p:txBody>
      </p:sp>
      <p:cxnSp>
        <p:nvCxnSpPr>
          <p:cNvPr id="4" name="Straight Connector 3">
            <a:extLst>
              <a:ext uri="{FF2B5EF4-FFF2-40B4-BE49-F238E27FC236}">
                <a16:creationId xmlns:a16="http://schemas.microsoft.com/office/drawing/2014/main" id="{BC6A6F7A-3264-5D49-B003-034DBCE97136}"/>
              </a:ext>
            </a:extLst>
          </p:cNvPr>
          <p:cNvCxnSpPr/>
          <p:nvPr/>
        </p:nvCxnSpPr>
        <p:spPr>
          <a:xfrm>
            <a:off x="0" y="975359"/>
            <a:ext cx="12192000" cy="0"/>
          </a:xfrm>
          <a:prstGeom prst="line">
            <a:avLst/>
          </a:prstGeom>
          <a:ln/>
        </p:spPr>
        <p:style>
          <a:lnRef idx="1">
            <a:schemeClr val="dk1"/>
          </a:lnRef>
          <a:fillRef idx="0">
            <a:schemeClr val="dk1"/>
          </a:fillRef>
          <a:effectRef idx="0">
            <a:schemeClr val="dk1"/>
          </a:effectRef>
          <a:fontRef idx="minor">
            <a:schemeClr val="tx1"/>
          </a:fontRef>
        </p:style>
      </p:cxnSp>
      <p:sp>
        <p:nvSpPr>
          <p:cNvPr id="8" name="Rectangle 7">
            <a:extLst>
              <a:ext uri="{FF2B5EF4-FFF2-40B4-BE49-F238E27FC236}">
                <a16:creationId xmlns:a16="http://schemas.microsoft.com/office/drawing/2014/main" id="{385E75BC-223B-E747-A78A-C446C6E8DA64}"/>
              </a:ext>
            </a:extLst>
          </p:cNvPr>
          <p:cNvSpPr/>
          <p:nvPr/>
        </p:nvSpPr>
        <p:spPr>
          <a:xfrm>
            <a:off x="378655" y="1304387"/>
            <a:ext cx="2971967" cy="646331"/>
          </a:xfrm>
          <a:prstGeom prst="rect">
            <a:avLst/>
          </a:prstGeom>
        </p:spPr>
        <p:txBody>
          <a:bodyPr wrap="none">
            <a:spAutoFit/>
          </a:bodyPr>
          <a:lstStyle/>
          <a:p>
            <a:r>
              <a:rPr lang="en-US" sz="3600" u="sng" dirty="0">
                <a:solidFill>
                  <a:schemeClr val="bg1"/>
                </a:solidFill>
              </a:rPr>
              <a:t>What Worked</a:t>
            </a:r>
          </a:p>
        </p:txBody>
      </p:sp>
      <p:sp>
        <p:nvSpPr>
          <p:cNvPr id="9" name="Rectangle 8">
            <a:extLst>
              <a:ext uri="{FF2B5EF4-FFF2-40B4-BE49-F238E27FC236}">
                <a16:creationId xmlns:a16="http://schemas.microsoft.com/office/drawing/2014/main" id="{E5E5CEDC-2B45-0D4D-863C-60D2966725D8}"/>
              </a:ext>
            </a:extLst>
          </p:cNvPr>
          <p:cNvSpPr/>
          <p:nvPr/>
        </p:nvSpPr>
        <p:spPr>
          <a:xfrm>
            <a:off x="6385560" y="1304387"/>
            <a:ext cx="3647152" cy="646331"/>
          </a:xfrm>
          <a:prstGeom prst="rect">
            <a:avLst/>
          </a:prstGeom>
        </p:spPr>
        <p:txBody>
          <a:bodyPr wrap="none">
            <a:spAutoFit/>
          </a:bodyPr>
          <a:lstStyle/>
          <a:p>
            <a:r>
              <a:rPr lang="en-US" sz="3600" u="sng" dirty="0"/>
              <a:t>Updates Needed</a:t>
            </a:r>
          </a:p>
        </p:txBody>
      </p:sp>
      <p:sp>
        <p:nvSpPr>
          <p:cNvPr id="2" name="Rectangle 1">
            <a:extLst>
              <a:ext uri="{FF2B5EF4-FFF2-40B4-BE49-F238E27FC236}">
                <a16:creationId xmlns:a16="http://schemas.microsoft.com/office/drawing/2014/main" id="{C60EF4D8-E5B0-E948-AA70-866F52197D8F}"/>
              </a:ext>
            </a:extLst>
          </p:cNvPr>
          <p:cNvSpPr/>
          <p:nvPr/>
        </p:nvSpPr>
        <p:spPr>
          <a:xfrm>
            <a:off x="6701425" y="6302056"/>
            <a:ext cx="5373665" cy="4572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621988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3B283A-C197-DB49-AE39-AEDB88DC01FD}"/>
              </a:ext>
            </a:extLst>
          </p:cNvPr>
          <p:cNvSpPr>
            <a:spLocks noGrp="1"/>
          </p:cNvSpPr>
          <p:nvPr>
            <p:ph idx="1"/>
          </p:nvPr>
        </p:nvSpPr>
        <p:spPr>
          <a:xfrm>
            <a:off x="838200" y="1688157"/>
            <a:ext cx="10515600" cy="4351338"/>
          </a:xfrm>
        </p:spPr>
        <p:txBody>
          <a:bodyPr vert="horz" lIns="91440" tIns="45720" rIns="91440" bIns="45720" rtlCol="0" anchor="t">
            <a:normAutofit/>
          </a:bodyPr>
          <a:lstStyle/>
          <a:p>
            <a:endParaRPr lang="en-US" sz="2800" dirty="0"/>
          </a:p>
          <a:p>
            <a:endParaRPr lang="en-US" sz="2800" dirty="0"/>
          </a:p>
        </p:txBody>
      </p:sp>
      <p:pic>
        <p:nvPicPr>
          <p:cNvPr id="6" name="Graphic 5" descr="Doctor male with solid fill">
            <a:extLst>
              <a:ext uri="{FF2B5EF4-FFF2-40B4-BE49-F238E27FC236}">
                <a16:creationId xmlns:a16="http://schemas.microsoft.com/office/drawing/2014/main" id="{7CE0E641-104B-6A48-947E-67DD52A9E63B}"/>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703443" y="614731"/>
            <a:ext cx="3021495" cy="3021495"/>
          </a:xfrm>
          <a:prstGeom prst="rect">
            <a:avLst/>
          </a:prstGeom>
        </p:spPr>
      </p:pic>
      <p:sp>
        <p:nvSpPr>
          <p:cNvPr id="7" name="TextBox 6">
            <a:extLst>
              <a:ext uri="{FF2B5EF4-FFF2-40B4-BE49-F238E27FC236}">
                <a16:creationId xmlns:a16="http://schemas.microsoft.com/office/drawing/2014/main" id="{0E30A5F0-A7CB-014F-B112-98DD57A27F70}"/>
              </a:ext>
            </a:extLst>
          </p:cNvPr>
          <p:cNvSpPr txBox="1"/>
          <p:nvPr/>
        </p:nvSpPr>
        <p:spPr>
          <a:xfrm>
            <a:off x="3253489" y="3559551"/>
            <a:ext cx="2121093" cy="369332"/>
          </a:xfrm>
          <a:prstGeom prst="rect">
            <a:avLst/>
          </a:prstGeom>
          <a:noFill/>
        </p:spPr>
        <p:txBody>
          <a:bodyPr wrap="none" rtlCol="0">
            <a:spAutoFit/>
          </a:bodyPr>
          <a:lstStyle/>
          <a:p>
            <a:r>
              <a:rPr lang="en-US" dirty="0"/>
              <a:t>Medical Monitoring</a:t>
            </a:r>
          </a:p>
        </p:txBody>
      </p:sp>
      <p:pic>
        <p:nvPicPr>
          <p:cNvPr id="9" name="Graphic 8" descr="Magnifying glass with solid fill">
            <a:extLst>
              <a:ext uri="{FF2B5EF4-FFF2-40B4-BE49-F238E27FC236}">
                <a16:creationId xmlns:a16="http://schemas.microsoft.com/office/drawing/2014/main" id="{D7EB4F08-4545-BD4E-BBB0-36442CF165C7}"/>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6579703" y="467139"/>
            <a:ext cx="3021495" cy="3021495"/>
          </a:xfrm>
          <a:prstGeom prst="rect">
            <a:avLst/>
          </a:prstGeom>
        </p:spPr>
      </p:pic>
      <p:sp>
        <p:nvSpPr>
          <p:cNvPr id="10" name="TextBox 9">
            <a:extLst>
              <a:ext uri="{FF2B5EF4-FFF2-40B4-BE49-F238E27FC236}">
                <a16:creationId xmlns:a16="http://schemas.microsoft.com/office/drawing/2014/main" id="{6A819C7E-E689-BB42-8A0F-C1B8D731DC5C}"/>
              </a:ext>
            </a:extLst>
          </p:cNvPr>
          <p:cNvSpPr txBox="1"/>
          <p:nvPr/>
        </p:nvSpPr>
        <p:spPr>
          <a:xfrm>
            <a:off x="7145319" y="3554129"/>
            <a:ext cx="1890261" cy="369332"/>
          </a:xfrm>
          <a:prstGeom prst="rect">
            <a:avLst/>
          </a:prstGeom>
          <a:noFill/>
        </p:spPr>
        <p:txBody>
          <a:bodyPr wrap="none" rtlCol="0">
            <a:spAutoFit/>
          </a:bodyPr>
          <a:lstStyle/>
          <a:p>
            <a:r>
              <a:rPr lang="en-US" dirty="0"/>
              <a:t>Data Exploration</a:t>
            </a:r>
          </a:p>
        </p:txBody>
      </p:sp>
      <p:pic>
        <p:nvPicPr>
          <p:cNvPr id="13" name="Graphic 12" descr="Online meeting with solid fill">
            <a:extLst>
              <a:ext uri="{FF2B5EF4-FFF2-40B4-BE49-F238E27FC236}">
                <a16:creationId xmlns:a16="http://schemas.microsoft.com/office/drawing/2014/main" id="{B73F67A6-7391-424C-8C9F-007261009C13}"/>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3174720" y="3839634"/>
            <a:ext cx="2199861" cy="2199861"/>
          </a:xfrm>
          <a:prstGeom prst="rect">
            <a:avLst/>
          </a:prstGeom>
        </p:spPr>
      </p:pic>
      <p:sp>
        <p:nvSpPr>
          <p:cNvPr id="14" name="TextBox 13">
            <a:extLst>
              <a:ext uri="{FF2B5EF4-FFF2-40B4-BE49-F238E27FC236}">
                <a16:creationId xmlns:a16="http://schemas.microsoft.com/office/drawing/2014/main" id="{A1D9CEF8-CA66-414C-9B46-06386C04ACD6}"/>
              </a:ext>
            </a:extLst>
          </p:cNvPr>
          <p:cNvSpPr txBox="1"/>
          <p:nvPr/>
        </p:nvSpPr>
        <p:spPr>
          <a:xfrm>
            <a:off x="2821531" y="5799799"/>
            <a:ext cx="2993127" cy="369332"/>
          </a:xfrm>
          <a:prstGeom prst="rect">
            <a:avLst/>
          </a:prstGeom>
          <a:noFill/>
        </p:spPr>
        <p:txBody>
          <a:bodyPr wrap="none" rtlCol="0">
            <a:spAutoFit/>
          </a:bodyPr>
          <a:lstStyle/>
          <a:p>
            <a:r>
              <a:rPr lang="en-US" dirty="0"/>
              <a:t>Data Monitoring Committee</a:t>
            </a:r>
          </a:p>
        </p:txBody>
      </p:sp>
      <p:pic>
        <p:nvPicPr>
          <p:cNvPr id="2050" name="Picture 2" descr="Risk Monitoring Icons - Download Free Vector Icons | Noun Project">
            <a:extLst>
              <a:ext uri="{FF2B5EF4-FFF2-40B4-BE49-F238E27FC236}">
                <a16:creationId xmlns:a16="http://schemas.microsoft.com/office/drawing/2014/main" id="{B1930DD3-D8A7-D44E-BF4F-B9959D712E8A}"/>
              </a:ext>
            </a:extLst>
          </p:cNvPr>
          <p:cNvPicPr>
            <a:picLocks noChangeAspect="1" noChangeArrowheads="1"/>
          </p:cNvPicPr>
          <p:nvPr/>
        </p:nvPicPr>
        <p:blipFill>
          <a:blip r:embed="rId9">
            <a:extLst>
              <a:ext uri="{28A0092B-C50C-407E-A947-70E740481C1C}">
                <a14:useLocalDpi xmlns:a14="http://schemas.microsoft.com/office/drawing/2010/main"/>
              </a:ext>
            </a:extLst>
          </a:blip>
          <a:srcRect/>
          <a:stretch>
            <a:fillRect/>
          </a:stretch>
        </p:blipFill>
        <p:spPr bwMode="auto">
          <a:xfrm>
            <a:off x="6948150" y="3923461"/>
            <a:ext cx="2360366" cy="2360366"/>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4CBFD5E3-3616-AE47-B241-A421B84362D1}"/>
              </a:ext>
            </a:extLst>
          </p:cNvPr>
          <p:cNvSpPr txBox="1"/>
          <p:nvPr/>
        </p:nvSpPr>
        <p:spPr>
          <a:xfrm>
            <a:off x="6817420" y="5799799"/>
            <a:ext cx="2634054" cy="369332"/>
          </a:xfrm>
          <a:prstGeom prst="rect">
            <a:avLst/>
          </a:prstGeom>
          <a:noFill/>
        </p:spPr>
        <p:txBody>
          <a:bodyPr wrap="none" rtlCol="0">
            <a:spAutoFit/>
          </a:bodyPr>
          <a:lstStyle/>
          <a:p>
            <a:r>
              <a:rPr lang="en-US" dirty="0"/>
              <a:t>Risk-Based Monitoring?</a:t>
            </a:r>
          </a:p>
        </p:txBody>
      </p:sp>
    </p:spTree>
    <p:extLst>
      <p:ext uri="{BB962C8B-B14F-4D97-AF65-F5344CB8AC3E}">
        <p14:creationId xmlns:p14="http://schemas.microsoft.com/office/powerpoint/2010/main" val="3495041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8514E71-F8CD-F94B-AF88-DF5E6BFADF12}"/>
              </a:ext>
            </a:extLst>
          </p:cNvPr>
          <p:cNvPicPr>
            <a:picLocks noChangeAspect="1"/>
          </p:cNvPicPr>
          <p:nvPr/>
        </p:nvPicPr>
        <p:blipFill>
          <a:blip r:embed="rId2"/>
          <a:stretch>
            <a:fillRect/>
          </a:stretch>
        </p:blipFill>
        <p:spPr>
          <a:xfrm>
            <a:off x="74600" y="450941"/>
            <a:ext cx="4011601" cy="5212080"/>
          </a:xfrm>
          <a:prstGeom prst="rect">
            <a:avLst/>
          </a:prstGeom>
          <a:ln w="38100">
            <a:solidFill>
              <a:srgbClr val="203661"/>
            </a:solidFill>
          </a:ln>
        </p:spPr>
      </p:pic>
      <p:sp>
        <p:nvSpPr>
          <p:cNvPr id="5" name="Rectangle 4">
            <a:extLst>
              <a:ext uri="{FF2B5EF4-FFF2-40B4-BE49-F238E27FC236}">
                <a16:creationId xmlns:a16="http://schemas.microsoft.com/office/drawing/2014/main" id="{69B3FF9F-4D07-6747-8FAC-2B495DE97BBC}"/>
              </a:ext>
            </a:extLst>
          </p:cNvPr>
          <p:cNvSpPr/>
          <p:nvPr/>
        </p:nvSpPr>
        <p:spPr>
          <a:xfrm>
            <a:off x="74600" y="5696562"/>
            <a:ext cx="4002060" cy="738664"/>
          </a:xfrm>
          <a:prstGeom prst="rect">
            <a:avLst/>
          </a:prstGeom>
        </p:spPr>
        <p:txBody>
          <a:bodyPr wrap="square">
            <a:spAutoFit/>
          </a:bodyPr>
          <a:lstStyle/>
          <a:p>
            <a:r>
              <a:rPr lang="en-US" sz="1400" dirty="0"/>
              <a:t>The Safety Explorer Suite: Interactive Safety Monitoring for Clinical Trials, Wildfire et al. 2018</a:t>
            </a:r>
          </a:p>
          <a:p>
            <a:r>
              <a:rPr lang="en-US" sz="1400" dirty="0">
                <a:hlinkClick r:id="rId3"/>
              </a:rPr>
              <a:t>Paper</a:t>
            </a:r>
            <a:r>
              <a:rPr lang="en-US" sz="1400" dirty="0"/>
              <a:t> - </a:t>
            </a:r>
            <a:r>
              <a:rPr lang="en-US" sz="1400" dirty="0">
                <a:hlinkClick r:id="rId4"/>
              </a:rPr>
              <a:t>Repo</a:t>
            </a:r>
            <a:endParaRPr lang="en-US" sz="1400" dirty="0"/>
          </a:p>
        </p:txBody>
      </p:sp>
      <p:pic>
        <p:nvPicPr>
          <p:cNvPr id="6" name="Picture 5">
            <a:extLst>
              <a:ext uri="{FF2B5EF4-FFF2-40B4-BE49-F238E27FC236}">
                <a16:creationId xmlns:a16="http://schemas.microsoft.com/office/drawing/2014/main" id="{5FA2055D-CAAE-B84B-B9DB-079372F3F7F6}"/>
              </a:ext>
            </a:extLst>
          </p:cNvPr>
          <p:cNvPicPr>
            <a:picLocks noChangeAspect="1"/>
          </p:cNvPicPr>
          <p:nvPr/>
        </p:nvPicPr>
        <p:blipFill>
          <a:blip r:embed="rId5"/>
          <a:stretch>
            <a:fillRect/>
          </a:stretch>
        </p:blipFill>
        <p:spPr>
          <a:xfrm>
            <a:off x="4182439" y="450941"/>
            <a:ext cx="3904106" cy="5212080"/>
          </a:xfrm>
          <a:prstGeom prst="rect">
            <a:avLst/>
          </a:prstGeom>
          <a:ln w="38100">
            <a:solidFill>
              <a:srgbClr val="203661"/>
            </a:solidFill>
          </a:ln>
        </p:spPr>
      </p:pic>
      <p:sp>
        <p:nvSpPr>
          <p:cNvPr id="7" name="Rectangle 6">
            <a:extLst>
              <a:ext uri="{FF2B5EF4-FFF2-40B4-BE49-F238E27FC236}">
                <a16:creationId xmlns:a16="http://schemas.microsoft.com/office/drawing/2014/main" id="{3DE68126-04DA-6B41-A022-622B065AB44A}"/>
              </a:ext>
            </a:extLst>
          </p:cNvPr>
          <p:cNvSpPr/>
          <p:nvPr/>
        </p:nvSpPr>
        <p:spPr>
          <a:xfrm>
            <a:off x="4188679" y="5696562"/>
            <a:ext cx="4002060" cy="954107"/>
          </a:xfrm>
          <a:prstGeom prst="rect">
            <a:avLst/>
          </a:prstGeom>
          <a:solidFill>
            <a:schemeClr val="bg1"/>
          </a:solidFill>
          <a:ln w="19050">
            <a:noFill/>
          </a:ln>
        </p:spPr>
        <p:txBody>
          <a:bodyPr wrap="square">
            <a:spAutoFit/>
          </a:bodyPr>
          <a:lstStyle/>
          <a:p>
            <a:r>
              <a:rPr lang="en-US" sz="1400" dirty="0"/>
              <a:t>A New Paradigm for Safety Signal Detection and Evaluation Using Open-Source Software Created by an Interdisciplinary Working Group. 2021 Buchanan</a:t>
            </a:r>
          </a:p>
          <a:p>
            <a:r>
              <a:rPr lang="en-US" sz="1400" dirty="0">
                <a:hlinkClick r:id="rId6"/>
              </a:rPr>
              <a:t>Paper</a:t>
            </a:r>
            <a:r>
              <a:rPr lang="en-US" sz="1400" dirty="0"/>
              <a:t> – </a:t>
            </a:r>
            <a:r>
              <a:rPr lang="en-US" sz="1400" dirty="0">
                <a:hlinkClick r:id="rId7"/>
              </a:rPr>
              <a:t>Repo</a:t>
            </a:r>
            <a:r>
              <a:rPr lang="en-US" sz="1400" dirty="0"/>
              <a:t> </a:t>
            </a:r>
          </a:p>
        </p:txBody>
      </p:sp>
      <p:pic>
        <p:nvPicPr>
          <p:cNvPr id="8" name="Picture 7">
            <a:extLst>
              <a:ext uri="{FF2B5EF4-FFF2-40B4-BE49-F238E27FC236}">
                <a16:creationId xmlns:a16="http://schemas.microsoft.com/office/drawing/2014/main" id="{98EDD464-D399-2141-9BC7-6A96FB96428D}"/>
              </a:ext>
            </a:extLst>
          </p:cNvPr>
          <p:cNvPicPr>
            <a:picLocks noChangeAspect="1"/>
          </p:cNvPicPr>
          <p:nvPr/>
        </p:nvPicPr>
        <p:blipFill>
          <a:blip r:embed="rId8"/>
          <a:stretch>
            <a:fillRect/>
          </a:stretch>
        </p:blipFill>
        <p:spPr>
          <a:xfrm>
            <a:off x="8190739" y="450941"/>
            <a:ext cx="3911523" cy="5212080"/>
          </a:xfrm>
          <a:prstGeom prst="rect">
            <a:avLst/>
          </a:prstGeom>
          <a:ln w="38100">
            <a:solidFill>
              <a:srgbClr val="203661"/>
            </a:solidFill>
          </a:ln>
        </p:spPr>
      </p:pic>
      <p:sp>
        <p:nvSpPr>
          <p:cNvPr id="10" name="Rectangle 9">
            <a:extLst>
              <a:ext uri="{FF2B5EF4-FFF2-40B4-BE49-F238E27FC236}">
                <a16:creationId xmlns:a16="http://schemas.microsoft.com/office/drawing/2014/main" id="{1A92B5F3-48F6-EC46-8398-2A9CE3FD4CBE}"/>
              </a:ext>
            </a:extLst>
          </p:cNvPr>
          <p:cNvSpPr/>
          <p:nvPr/>
        </p:nvSpPr>
        <p:spPr>
          <a:xfrm>
            <a:off x="8190738" y="5696562"/>
            <a:ext cx="3911523" cy="738664"/>
          </a:xfrm>
          <a:prstGeom prst="rect">
            <a:avLst/>
          </a:prstGeom>
          <a:solidFill>
            <a:schemeClr val="bg1"/>
          </a:solidFill>
          <a:ln w="19050">
            <a:noFill/>
          </a:ln>
        </p:spPr>
        <p:txBody>
          <a:bodyPr wrap="square">
            <a:spAutoFit/>
          </a:bodyPr>
          <a:lstStyle/>
          <a:p>
            <a:r>
              <a:rPr lang="en-US" sz="1400" dirty="0"/>
              <a:t>Data Monitoring committees for clinical trials evaluating treatments of COVID-19. Tobias </a:t>
            </a:r>
            <a:r>
              <a:rPr lang="en-US" sz="1400" dirty="0" err="1"/>
              <a:t>Mütze</a:t>
            </a:r>
            <a:r>
              <a:rPr lang="en-US" sz="1400" dirty="0"/>
              <a:t> and Tim </a:t>
            </a:r>
            <a:r>
              <a:rPr lang="en-US" sz="1400" dirty="0" err="1"/>
              <a:t>Friede</a:t>
            </a:r>
            <a:r>
              <a:rPr lang="en-US" sz="1400" dirty="0"/>
              <a:t>. 2020 - </a:t>
            </a:r>
            <a:r>
              <a:rPr lang="en-US" sz="1400" dirty="0">
                <a:hlinkClick r:id="rId9"/>
              </a:rPr>
              <a:t>Paper</a:t>
            </a:r>
            <a:endParaRPr lang="en-US" sz="1400" dirty="0"/>
          </a:p>
        </p:txBody>
      </p:sp>
    </p:spTree>
    <p:extLst>
      <p:ext uri="{BB962C8B-B14F-4D97-AF65-F5344CB8AC3E}">
        <p14:creationId xmlns:p14="http://schemas.microsoft.com/office/powerpoint/2010/main" val="871337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Bar chart outline">
            <a:extLst>
              <a:ext uri="{FF2B5EF4-FFF2-40B4-BE49-F238E27FC236}">
                <a16:creationId xmlns:a16="http://schemas.microsoft.com/office/drawing/2014/main" id="{7BF771D1-5E54-E34F-AFA1-D6F88B377B52}"/>
              </a:ext>
            </a:extLst>
          </p:cNvPr>
          <p:cNvPicPr>
            <a:picLocks noGrp="1" noChangeAspect="1"/>
          </p:cNvPicPr>
          <p:nvPr>
            <p:ph idx="1"/>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11846" y="3002914"/>
            <a:ext cx="640080" cy="640080"/>
          </a:xfrm>
        </p:spPr>
      </p:pic>
      <p:sp>
        <p:nvSpPr>
          <p:cNvPr id="4" name="Slide Number Placeholder 3">
            <a:extLst>
              <a:ext uri="{FF2B5EF4-FFF2-40B4-BE49-F238E27FC236}">
                <a16:creationId xmlns:a16="http://schemas.microsoft.com/office/drawing/2014/main" id="{66D33015-3EE5-824A-83E4-5D1F051B51E3}"/>
              </a:ext>
            </a:extLst>
          </p:cNvPr>
          <p:cNvSpPr>
            <a:spLocks noGrp="1"/>
          </p:cNvSpPr>
          <p:nvPr>
            <p:ph type="sldNum" sz="quarter" idx="12"/>
          </p:nvPr>
        </p:nvSpPr>
        <p:spPr/>
        <p:txBody>
          <a:bodyPr/>
          <a:lstStyle/>
          <a:p>
            <a:fld id="{C4FD4C9A-A48D-894E-B229-7E62E29E9615}" type="slidenum">
              <a:rPr lang="en-US" smtClean="0"/>
              <a:t>15</a:t>
            </a:fld>
            <a:endParaRPr lang="en-US"/>
          </a:p>
        </p:txBody>
      </p:sp>
      <p:pic>
        <p:nvPicPr>
          <p:cNvPr id="8" name="Graphic 7" descr="Bar chart with solid fill">
            <a:extLst>
              <a:ext uri="{FF2B5EF4-FFF2-40B4-BE49-F238E27FC236}">
                <a16:creationId xmlns:a16="http://schemas.microsoft.com/office/drawing/2014/main" id="{A9963A4F-5FFD-AF4D-A194-49AF4C8CEEA2}"/>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567810" y="2383353"/>
            <a:ext cx="640080" cy="640080"/>
          </a:xfrm>
          <a:prstGeom prst="rect">
            <a:avLst/>
          </a:prstGeom>
        </p:spPr>
      </p:pic>
      <p:pic>
        <p:nvPicPr>
          <p:cNvPr id="10" name="Graphic 9" descr="Gantt Chart outline">
            <a:extLst>
              <a:ext uri="{FF2B5EF4-FFF2-40B4-BE49-F238E27FC236}">
                <a16:creationId xmlns:a16="http://schemas.microsoft.com/office/drawing/2014/main" id="{10C9EDB6-18B6-0644-BCC3-C06AC10F25EF}"/>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1690540" y="3221755"/>
            <a:ext cx="640080" cy="640080"/>
          </a:xfrm>
          <a:prstGeom prst="rect">
            <a:avLst/>
          </a:prstGeom>
        </p:spPr>
      </p:pic>
      <p:pic>
        <p:nvPicPr>
          <p:cNvPr id="12" name="Graphic 11" descr="Decision chart with solid fill">
            <a:extLst>
              <a:ext uri="{FF2B5EF4-FFF2-40B4-BE49-F238E27FC236}">
                <a16:creationId xmlns:a16="http://schemas.microsoft.com/office/drawing/2014/main" id="{1F9BC3E7-2396-8D4B-B411-D6197CF899D9}"/>
              </a:ext>
            </a:extLst>
          </p:cNvPr>
          <p:cNvPicPr>
            <a:picLocks noChangeAspect="1"/>
          </p:cNvPicPr>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1044775" y="3676433"/>
            <a:ext cx="640080" cy="640080"/>
          </a:xfrm>
          <a:prstGeom prst="rect">
            <a:avLst/>
          </a:prstGeom>
        </p:spPr>
      </p:pic>
      <p:pic>
        <p:nvPicPr>
          <p:cNvPr id="14" name="Graphic 13" descr="Upward trend with solid fill">
            <a:extLst>
              <a:ext uri="{FF2B5EF4-FFF2-40B4-BE49-F238E27FC236}">
                <a16:creationId xmlns:a16="http://schemas.microsoft.com/office/drawing/2014/main" id="{6FC6BE2C-2BBB-5B4C-83ED-665CB635A992}"/>
              </a:ext>
            </a:extLst>
          </p:cNvPr>
          <p:cNvPicPr>
            <a:picLocks noChangeAspect="1"/>
          </p:cNvPicPr>
          <p:nvPr/>
        </p:nvPicPr>
        <p:blipFill>
          <a:blip r:embed="rId11">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2281206" y="2767077"/>
            <a:ext cx="640080" cy="640080"/>
          </a:xfrm>
          <a:prstGeom prst="rect">
            <a:avLst/>
          </a:prstGeom>
        </p:spPr>
      </p:pic>
      <p:pic>
        <p:nvPicPr>
          <p:cNvPr id="16" name="Graphic 15" descr="Upward trend outline">
            <a:extLst>
              <a:ext uri="{FF2B5EF4-FFF2-40B4-BE49-F238E27FC236}">
                <a16:creationId xmlns:a16="http://schemas.microsoft.com/office/drawing/2014/main" id="{5A3EFEE6-87C2-5D4A-BADC-60BEF05A7C81}"/>
              </a:ext>
            </a:extLst>
          </p:cNvPr>
          <p:cNvPicPr>
            <a:picLocks noChangeAspect="1"/>
          </p:cNvPicPr>
          <p:nvPr/>
        </p:nvPicPr>
        <p:blipFill>
          <a:blip r:embed="rId13">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1938327" y="4083886"/>
            <a:ext cx="640080" cy="640080"/>
          </a:xfrm>
          <a:prstGeom prst="rect">
            <a:avLst/>
          </a:prstGeom>
        </p:spPr>
      </p:pic>
      <p:pic>
        <p:nvPicPr>
          <p:cNvPr id="18" name="Graphic 17" descr="Downward trend graph outline">
            <a:extLst>
              <a:ext uri="{FF2B5EF4-FFF2-40B4-BE49-F238E27FC236}">
                <a16:creationId xmlns:a16="http://schemas.microsoft.com/office/drawing/2014/main" id="{8A05D390-9DB3-B64D-899A-31F5BDCB9C88}"/>
              </a:ext>
            </a:extLst>
          </p:cNvPr>
          <p:cNvPicPr>
            <a:picLocks noChangeAspect="1"/>
          </p:cNvPicPr>
          <p:nvPr/>
        </p:nvPicPr>
        <p:blipFill>
          <a:blip r:embed="rId15">
            <a:extLst>
              <a:ext uri="{28A0092B-C50C-407E-A947-70E740481C1C}">
                <a14:useLocalDpi xmlns:a14="http://schemas.microsoft.com/office/drawing/2010/main"/>
              </a:ext>
              <a:ext uri="{96DAC541-7B7A-43D3-8B79-37D633B846F1}">
                <asvg:svgBlip xmlns:asvg="http://schemas.microsoft.com/office/drawing/2016/SVG/main" r:embed="rId16"/>
              </a:ext>
            </a:extLst>
          </a:blip>
          <a:stretch>
            <a:fillRect/>
          </a:stretch>
        </p:blipFill>
        <p:spPr>
          <a:xfrm>
            <a:off x="2314135" y="3364630"/>
            <a:ext cx="640080" cy="640080"/>
          </a:xfrm>
          <a:prstGeom prst="rect">
            <a:avLst/>
          </a:prstGeom>
        </p:spPr>
      </p:pic>
      <p:pic>
        <p:nvPicPr>
          <p:cNvPr id="20" name="Graphic 19" descr="Bar graph with downward trend outline">
            <a:extLst>
              <a:ext uri="{FF2B5EF4-FFF2-40B4-BE49-F238E27FC236}">
                <a16:creationId xmlns:a16="http://schemas.microsoft.com/office/drawing/2014/main" id="{9B6CD104-494D-2A43-9875-0D842533DC23}"/>
              </a:ext>
            </a:extLst>
          </p:cNvPr>
          <p:cNvPicPr>
            <a:picLocks noChangeAspect="1"/>
          </p:cNvPicPr>
          <p:nvPr/>
        </p:nvPicPr>
        <p:blipFill>
          <a:blip r:embed="rId17">
            <a:extLst>
              <a:ext uri="{28A0092B-C50C-407E-A947-70E740481C1C}">
                <a14:useLocalDpi xmlns:a14="http://schemas.microsoft.com/office/drawing/2010/main"/>
              </a:ext>
              <a:ext uri="{96DAC541-7B7A-43D3-8B79-37D633B846F1}">
                <asvg:svgBlip xmlns:asvg="http://schemas.microsoft.com/office/drawing/2016/SVG/main" r:embed="rId18"/>
              </a:ext>
            </a:extLst>
          </a:blip>
          <a:stretch>
            <a:fillRect/>
          </a:stretch>
        </p:blipFill>
        <p:spPr>
          <a:xfrm>
            <a:off x="927730" y="2389813"/>
            <a:ext cx="640080" cy="640080"/>
          </a:xfrm>
          <a:prstGeom prst="rect">
            <a:avLst/>
          </a:prstGeom>
        </p:spPr>
      </p:pic>
      <p:cxnSp>
        <p:nvCxnSpPr>
          <p:cNvPr id="24" name="Straight Connector 23">
            <a:extLst>
              <a:ext uri="{FF2B5EF4-FFF2-40B4-BE49-F238E27FC236}">
                <a16:creationId xmlns:a16="http://schemas.microsoft.com/office/drawing/2014/main" id="{D7F4F9EC-AAFB-9B44-B98C-095BA4CA9C6E}"/>
              </a:ext>
            </a:extLst>
          </p:cNvPr>
          <p:cNvCxnSpPr/>
          <p:nvPr/>
        </p:nvCxnSpPr>
        <p:spPr>
          <a:xfrm>
            <a:off x="3986213" y="0"/>
            <a:ext cx="0" cy="6972300"/>
          </a:xfrm>
          <a:prstGeom prst="line">
            <a:avLst/>
          </a:prstGeom>
        </p:spPr>
        <p:style>
          <a:lnRef idx="1">
            <a:schemeClr val="accent1"/>
          </a:lnRef>
          <a:fillRef idx="0">
            <a:schemeClr val="accent1"/>
          </a:fillRef>
          <a:effectRef idx="0">
            <a:schemeClr val="accent1"/>
          </a:effectRef>
          <a:fontRef idx="minor">
            <a:schemeClr val="tx1"/>
          </a:fontRef>
        </p:style>
      </p:cxnSp>
      <p:pic>
        <p:nvPicPr>
          <p:cNvPr id="27" name="Graphic 26" descr="Gantt Chart outline">
            <a:extLst>
              <a:ext uri="{FF2B5EF4-FFF2-40B4-BE49-F238E27FC236}">
                <a16:creationId xmlns:a16="http://schemas.microsoft.com/office/drawing/2014/main" id="{3DA86D1B-C0B3-874B-B88A-BE2942F49FB9}"/>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3225775" y="1025878"/>
            <a:ext cx="640080" cy="640080"/>
          </a:xfrm>
          <a:prstGeom prst="rect">
            <a:avLst/>
          </a:prstGeom>
        </p:spPr>
      </p:pic>
      <p:pic>
        <p:nvPicPr>
          <p:cNvPr id="28" name="Graphic 27" descr="Decision chart with solid fill">
            <a:extLst>
              <a:ext uri="{FF2B5EF4-FFF2-40B4-BE49-F238E27FC236}">
                <a16:creationId xmlns:a16="http://schemas.microsoft.com/office/drawing/2014/main" id="{6B86D099-6537-284E-81FC-9D49A88F799B}"/>
              </a:ext>
            </a:extLst>
          </p:cNvPr>
          <p:cNvPicPr>
            <a:picLocks noChangeAspect="1"/>
          </p:cNvPicPr>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1651926" y="1642335"/>
            <a:ext cx="640080" cy="640080"/>
          </a:xfrm>
          <a:prstGeom prst="rect">
            <a:avLst/>
          </a:prstGeom>
        </p:spPr>
      </p:pic>
      <p:pic>
        <p:nvPicPr>
          <p:cNvPr id="29" name="Graphic 28" descr="Upward trend with solid fill">
            <a:extLst>
              <a:ext uri="{FF2B5EF4-FFF2-40B4-BE49-F238E27FC236}">
                <a16:creationId xmlns:a16="http://schemas.microsoft.com/office/drawing/2014/main" id="{562CC4F3-6D0E-074B-A568-8A293F2079DA}"/>
              </a:ext>
            </a:extLst>
          </p:cNvPr>
          <p:cNvPicPr>
            <a:picLocks noChangeAspect="1"/>
          </p:cNvPicPr>
          <p:nvPr/>
        </p:nvPicPr>
        <p:blipFill>
          <a:blip r:embed="rId11">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1521478" y="985536"/>
            <a:ext cx="640080" cy="640080"/>
          </a:xfrm>
          <a:prstGeom prst="rect">
            <a:avLst/>
          </a:prstGeom>
        </p:spPr>
      </p:pic>
      <p:pic>
        <p:nvPicPr>
          <p:cNvPr id="30" name="Graphic 29" descr="Upward trend outline">
            <a:extLst>
              <a:ext uri="{FF2B5EF4-FFF2-40B4-BE49-F238E27FC236}">
                <a16:creationId xmlns:a16="http://schemas.microsoft.com/office/drawing/2014/main" id="{124A5249-9CAB-E840-92DA-F494DC67A65C}"/>
              </a:ext>
            </a:extLst>
          </p:cNvPr>
          <p:cNvPicPr>
            <a:picLocks noChangeAspect="1"/>
          </p:cNvPicPr>
          <p:nvPr/>
        </p:nvPicPr>
        <p:blipFill>
          <a:blip r:embed="rId13">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2592326" y="1808641"/>
            <a:ext cx="640080" cy="640080"/>
          </a:xfrm>
          <a:prstGeom prst="rect">
            <a:avLst/>
          </a:prstGeom>
        </p:spPr>
      </p:pic>
      <p:pic>
        <p:nvPicPr>
          <p:cNvPr id="31" name="Graphic 30" descr="Downward trend graph outline">
            <a:extLst>
              <a:ext uri="{FF2B5EF4-FFF2-40B4-BE49-F238E27FC236}">
                <a16:creationId xmlns:a16="http://schemas.microsoft.com/office/drawing/2014/main" id="{21FEF03D-A999-AE45-8404-E8156B626AEA}"/>
              </a:ext>
            </a:extLst>
          </p:cNvPr>
          <p:cNvPicPr>
            <a:picLocks noChangeAspect="1"/>
          </p:cNvPicPr>
          <p:nvPr/>
        </p:nvPicPr>
        <p:blipFill>
          <a:blip r:embed="rId15">
            <a:extLst>
              <a:ext uri="{28A0092B-C50C-407E-A947-70E740481C1C}">
                <a14:useLocalDpi xmlns:a14="http://schemas.microsoft.com/office/drawing/2010/main"/>
              </a:ext>
              <a:ext uri="{96DAC541-7B7A-43D3-8B79-37D633B846F1}">
                <asvg:svgBlip xmlns:asvg="http://schemas.microsoft.com/office/drawing/2016/SVG/main" r:embed="rId16"/>
              </a:ext>
            </a:extLst>
          </a:blip>
          <a:stretch>
            <a:fillRect/>
          </a:stretch>
        </p:blipFill>
        <p:spPr>
          <a:xfrm>
            <a:off x="2447664" y="1130745"/>
            <a:ext cx="640080" cy="640080"/>
          </a:xfrm>
          <a:prstGeom prst="rect">
            <a:avLst/>
          </a:prstGeom>
        </p:spPr>
      </p:pic>
      <p:pic>
        <p:nvPicPr>
          <p:cNvPr id="41" name="Content Placeholder 5" descr="Bar chart outline">
            <a:extLst>
              <a:ext uri="{FF2B5EF4-FFF2-40B4-BE49-F238E27FC236}">
                <a16:creationId xmlns:a16="http://schemas.microsoft.com/office/drawing/2014/main" id="{C2406778-1CA3-FA49-A631-4F6F1E35D595}"/>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18161" y="4961971"/>
            <a:ext cx="640080" cy="640080"/>
          </a:xfrm>
          <a:prstGeom prst="rect">
            <a:avLst/>
          </a:prstGeom>
        </p:spPr>
      </p:pic>
      <p:pic>
        <p:nvPicPr>
          <p:cNvPr id="42" name="Graphic 41" descr="Bar chart with solid fill">
            <a:extLst>
              <a:ext uri="{FF2B5EF4-FFF2-40B4-BE49-F238E27FC236}">
                <a16:creationId xmlns:a16="http://schemas.microsoft.com/office/drawing/2014/main" id="{189902A6-33BF-EB48-A846-51BD948B3789}"/>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974125" y="4342410"/>
            <a:ext cx="640080" cy="640080"/>
          </a:xfrm>
          <a:prstGeom prst="rect">
            <a:avLst/>
          </a:prstGeom>
        </p:spPr>
      </p:pic>
      <p:pic>
        <p:nvPicPr>
          <p:cNvPr id="43" name="Graphic 42" descr="Gantt Chart outline">
            <a:extLst>
              <a:ext uri="{FF2B5EF4-FFF2-40B4-BE49-F238E27FC236}">
                <a16:creationId xmlns:a16="http://schemas.microsoft.com/office/drawing/2014/main" id="{1DD21E99-E485-9E49-ACB5-F254B323ED42}"/>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1096855" y="5180812"/>
            <a:ext cx="640080" cy="640080"/>
          </a:xfrm>
          <a:prstGeom prst="rect">
            <a:avLst/>
          </a:prstGeom>
        </p:spPr>
      </p:pic>
      <p:pic>
        <p:nvPicPr>
          <p:cNvPr id="44" name="Graphic 43" descr="Decision chart with solid fill">
            <a:extLst>
              <a:ext uri="{FF2B5EF4-FFF2-40B4-BE49-F238E27FC236}">
                <a16:creationId xmlns:a16="http://schemas.microsoft.com/office/drawing/2014/main" id="{6CB3F1C1-CCB2-254C-A5D1-A08233E58C32}"/>
              </a:ext>
            </a:extLst>
          </p:cNvPr>
          <p:cNvPicPr>
            <a:picLocks noChangeAspect="1"/>
          </p:cNvPicPr>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581666" y="5959907"/>
            <a:ext cx="640080" cy="640080"/>
          </a:xfrm>
          <a:prstGeom prst="rect">
            <a:avLst/>
          </a:prstGeom>
        </p:spPr>
      </p:pic>
      <p:pic>
        <p:nvPicPr>
          <p:cNvPr id="45" name="Graphic 44" descr="Upward trend with solid fill">
            <a:extLst>
              <a:ext uri="{FF2B5EF4-FFF2-40B4-BE49-F238E27FC236}">
                <a16:creationId xmlns:a16="http://schemas.microsoft.com/office/drawing/2014/main" id="{8318DA53-664D-794A-B97A-F0A62FE56158}"/>
              </a:ext>
            </a:extLst>
          </p:cNvPr>
          <p:cNvPicPr>
            <a:picLocks noChangeAspect="1"/>
          </p:cNvPicPr>
          <p:nvPr/>
        </p:nvPicPr>
        <p:blipFill>
          <a:blip r:embed="rId11">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1687521" y="4726134"/>
            <a:ext cx="640080" cy="640080"/>
          </a:xfrm>
          <a:prstGeom prst="rect">
            <a:avLst/>
          </a:prstGeom>
        </p:spPr>
      </p:pic>
      <p:pic>
        <p:nvPicPr>
          <p:cNvPr id="46" name="Graphic 45" descr="Upward trend outline">
            <a:extLst>
              <a:ext uri="{FF2B5EF4-FFF2-40B4-BE49-F238E27FC236}">
                <a16:creationId xmlns:a16="http://schemas.microsoft.com/office/drawing/2014/main" id="{DD70AB59-E904-0D44-AA9F-D1AC5A7407B8}"/>
              </a:ext>
            </a:extLst>
          </p:cNvPr>
          <p:cNvPicPr>
            <a:picLocks noChangeAspect="1"/>
          </p:cNvPicPr>
          <p:nvPr/>
        </p:nvPicPr>
        <p:blipFill>
          <a:blip r:embed="rId13">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1344642" y="6042943"/>
            <a:ext cx="640080" cy="640080"/>
          </a:xfrm>
          <a:prstGeom prst="rect">
            <a:avLst/>
          </a:prstGeom>
        </p:spPr>
      </p:pic>
      <p:pic>
        <p:nvPicPr>
          <p:cNvPr id="47" name="Graphic 46" descr="Downward trend graph outline">
            <a:extLst>
              <a:ext uri="{FF2B5EF4-FFF2-40B4-BE49-F238E27FC236}">
                <a16:creationId xmlns:a16="http://schemas.microsoft.com/office/drawing/2014/main" id="{ED515536-932B-AA42-819C-8A333E9AAB54}"/>
              </a:ext>
            </a:extLst>
          </p:cNvPr>
          <p:cNvPicPr>
            <a:picLocks noChangeAspect="1"/>
          </p:cNvPicPr>
          <p:nvPr/>
        </p:nvPicPr>
        <p:blipFill>
          <a:blip r:embed="rId15">
            <a:extLst>
              <a:ext uri="{28A0092B-C50C-407E-A947-70E740481C1C}">
                <a14:useLocalDpi xmlns:a14="http://schemas.microsoft.com/office/drawing/2010/main"/>
              </a:ext>
              <a:ext uri="{96DAC541-7B7A-43D3-8B79-37D633B846F1}">
                <asvg:svgBlip xmlns:asvg="http://schemas.microsoft.com/office/drawing/2016/SVG/main" r:embed="rId16"/>
              </a:ext>
            </a:extLst>
          </a:blip>
          <a:stretch>
            <a:fillRect/>
          </a:stretch>
        </p:blipFill>
        <p:spPr>
          <a:xfrm>
            <a:off x="1720450" y="5323687"/>
            <a:ext cx="640080" cy="640080"/>
          </a:xfrm>
          <a:prstGeom prst="rect">
            <a:avLst/>
          </a:prstGeom>
        </p:spPr>
      </p:pic>
      <p:pic>
        <p:nvPicPr>
          <p:cNvPr id="48" name="Graphic 47" descr="Bar graph with downward trend outline">
            <a:extLst>
              <a:ext uri="{FF2B5EF4-FFF2-40B4-BE49-F238E27FC236}">
                <a16:creationId xmlns:a16="http://schemas.microsoft.com/office/drawing/2014/main" id="{7BDC8FCC-2B43-C746-985E-1883FD93C47D}"/>
              </a:ext>
            </a:extLst>
          </p:cNvPr>
          <p:cNvPicPr>
            <a:picLocks noChangeAspect="1"/>
          </p:cNvPicPr>
          <p:nvPr/>
        </p:nvPicPr>
        <p:blipFill>
          <a:blip r:embed="rId17">
            <a:extLst>
              <a:ext uri="{28A0092B-C50C-407E-A947-70E740481C1C}">
                <a14:useLocalDpi xmlns:a14="http://schemas.microsoft.com/office/drawing/2010/main"/>
              </a:ext>
              <a:ext uri="{96DAC541-7B7A-43D3-8B79-37D633B846F1}">
                <asvg:svgBlip xmlns:asvg="http://schemas.microsoft.com/office/drawing/2016/SVG/main" r:embed="rId18"/>
              </a:ext>
            </a:extLst>
          </a:blip>
          <a:stretch>
            <a:fillRect/>
          </a:stretch>
        </p:blipFill>
        <p:spPr>
          <a:xfrm>
            <a:off x="334045" y="4348870"/>
            <a:ext cx="640080" cy="640080"/>
          </a:xfrm>
          <a:prstGeom prst="rect">
            <a:avLst/>
          </a:prstGeom>
        </p:spPr>
      </p:pic>
      <p:pic>
        <p:nvPicPr>
          <p:cNvPr id="49" name="Graphic 48" descr="Downward trend graph outline">
            <a:extLst>
              <a:ext uri="{FF2B5EF4-FFF2-40B4-BE49-F238E27FC236}">
                <a16:creationId xmlns:a16="http://schemas.microsoft.com/office/drawing/2014/main" id="{3820F595-FC79-A047-A653-CFA03F38FCFE}"/>
              </a:ext>
            </a:extLst>
          </p:cNvPr>
          <p:cNvPicPr>
            <a:picLocks noChangeAspect="1"/>
          </p:cNvPicPr>
          <p:nvPr/>
        </p:nvPicPr>
        <p:blipFill>
          <a:blip r:embed="rId15">
            <a:extLst>
              <a:ext uri="{28A0092B-C50C-407E-A947-70E740481C1C}">
                <a14:useLocalDpi xmlns:a14="http://schemas.microsoft.com/office/drawing/2010/main"/>
              </a:ext>
              <a:ext uri="{96DAC541-7B7A-43D3-8B79-37D633B846F1}">
                <asvg:svgBlip xmlns:asvg="http://schemas.microsoft.com/office/drawing/2016/SVG/main" r:embed="rId16"/>
              </a:ext>
            </a:extLst>
          </a:blip>
          <a:stretch>
            <a:fillRect/>
          </a:stretch>
        </p:blipFill>
        <p:spPr>
          <a:xfrm>
            <a:off x="2655576" y="4101717"/>
            <a:ext cx="640080" cy="640080"/>
          </a:xfrm>
          <a:prstGeom prst="rect">
            <a:avLst/>
          </a:prstGeom>
        </p:spPr>
      </p:pic>
      <p:pic>
        <p:nvPicPr>
          <p:cNvPr id="50" name="Graphic 49" descr="Upward trend outline">
            <a:extLst>
              <a:ext uri="{FF2B5EF4-FFF2-40B4-BE49-F238E27FC236}">
                <a16:creationId xmlns:a16="http://schemas.microsoft.com/office/drawing/2014/main" id="{EF4A8808-C8C2-E949-9B22-E30DA6A334D6}"/>
              </a:ext>
            </a:extLst>
          </p:cNvPr>
          <p:cNvPicPr>
            <a:picLocks noChangeAspect="1"/>
          </p:cNvPicPr>
          <p:nvPr/>
        </p:nvPicPr>
        <p:blipFill>
          <a:blip r:embed="rId13">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82876" y="1006829"/>
            <a:ext cx="640080" cy="640080"/>
          </a:xfrm>
          <a:prstGeom prst="rect">
            <a:avLst/>
          </a:prstGeom>
        </p:spPr>
      </p:pic>
      <p:pic>
        <p:nvPicPr>
          <p:cNvPr id="52" name="Graphic 51" descr="Bar chart with solid fill">
            <a:extLst>
              <a:ext uri="{FF2B5EF4-FFF2-40B4-BE49-F238E27FC236}">
                <a16:creationId xmlns:a16="http://schemas.microsoft.com/office/drawing/2014/main" id="{F4D38709-CF4F-7043-80CA-D28ECE243113}"/>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2342607" y="4802829"/>
            <a:ext cx="640080" cy="640080"/>
          </a:xfrm>
          <a:prstGeom prst="rect">
            <a:avLst/>
          </a:prstGeom>
        </p:spPr>
      </p:pic>
      <p:pic>
        <p:nvPicPr>
          <p:cNvPr id="53" name="Graphic 52" descr="Gantt Chart outline">
            <a:extLst>
              <a:ext uri="{FF2B5EF4-FFF2-40B4-BE49-F238E27FC236}">
                <a16:creationId xmlns:a16="http://schemas.microsoft.com/office/drawing/2014/main" id="{D7BBD03D-4104-9C48-A951-156B8D297715}"/>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2477523" y="5517425"/>
            <a:ext cx="640080" cy="640080"/>
          </a:xfrm>
          <a:prstGeom prst="rect">
            <a:avLst/>
          </a:prstGeom>
        </p:spPr>
      </p:pic>
      <p:pic>
        <p:nvPicPr>
          <p:cNvPr id="54" name="Graphic 53" descr="Upward trend with solid fill">
            <a:extLst>
              <a:ext uri="{FF2B5EF4-FFF2-40B4-BE49-F238E27FC236}">
                <a16:creationId xmlns:a16="http://schemas.microsoft.com/office/drawing/2014/main" id="{8CE4A21F-01FE-194B-9C81-67396F620547}"/>
              </a:ext>
            </a:extLst>
          </p:cNvPr>
          <p:cNvPicPr>
            <a:picLocks noChangeAspect="1"/>
          </p:cNvPicPr>
          <p:nvPr/>
        </p:nvPicPr>
        <p:blipFill>
          <a:blip r:embed="rId11">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3025042" y="4901219"/>
            <a:ext cx="640080" cy="640080"/>
          </a:xfrm>
          <a:prstGeom prst="rect">
            <a:avLst/>
          </a:prstGeom>
        </p:spPr>
      </p:pic>
      <p:pic>
        <p:nvPicPr>
          <p:cNvPr id="55" name="Graphic 54" descr="Upward trend outline">
            <a:extLst>
              <a:ext uri="{FF2B5EF4-FFF2-40B4-BE49-F238E27FC236}">
                <a16:creationId xmlns:a16="http://schemas.microsoft.com/office/drawing/2014/main" id="{E36AF9C2-CE76-8A44-A949-368927AA687F}"/>
              </a:ext>
            </a:extLst>
          </p:cNvPr>
          <p:cNvPicPr>
            <a:picLocks noChangeAspect="1"/>
          </p:cNvPicPr>
          <p:nvPr/>
        </p:nvPicPr>
        <p:blipFill>
          <a:blip r:embed="rId13">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3119404" y="5979314"/>
            <a:ext cx="640080" cy="640080"/>
          </a:xfrm>
          <a:prstGeom prst="rect">
            <a:avLst/>
          </a:prstGeom>
        </p:spPr>
      </p:pic>
      <p:pic>
        <p:nvPicPr>
          <p:cNvPr id="56" name="Graphic 55" descr="Upward trend with solid fill">
            <a:extLst>
              <a:ext uri="{FF2B5EF4-FFF2-40B4-BE49-F238E27FC236}">
                <a16:creationId xmlns:a16="http://schemas.microsoft.com/office/drawing/2014/main" id="{7E91FF5E-3181-A546-B8E6-DDD3ACC6CB76}"/>
              </a:ext>
            </a:extLst>
          </p:cNvPr>
          <p:cNvPicPr>
            <a:picLocks noChangeAspect="1"/>
          </p:cNvPicPr>
          <p:nvPr/>
        </p:nvPicPr>
        <p:blipFill>
          <a:blip r:embed="rId11">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3092661" y="3134624"/>
            <a:ext cx="640080" cy="640080"/>
          </a:xfrm>
          <a:prstGeom prst="rect">
            <a:avLst/>
          </a:prstGeom>
        </p:spPr>
      </p:pic>
      <p:pic>
        <p:nvPicPr>
          <p:cNvPr id="57" name="Graphic 56" descr="Bar graph with downward trend outline">
            <a:extLst>
              <a:ext uri="{FF2B5EF4-FFF2-40B4-BE49-F238E27FC236}">
                <a16:creationId xmlns:a16="http://schemas.microsoft.com/office/drawing/2014/main" id="{622E6AF5-0381-B346-9606-C5F038AB1B86}"/>
              </a:ext>
            </a:extLst>
          </p:cNvPr>
          <p:cNvPicPr>
            <a:picLocks noChangeAspect="1"/>
          </p:cNvPicPr>
          <p:nvPr/>
        </p:nvPicPr>
        <p:blipFill>
          <a:blip r:embed="rId17">
            <a:extLst>
              <a:ext uri="{28A0092B-C50C-407E-A947-70E740481C1C}">
                <a14:useLocalDpi xmlns:a14="http://schemas.microsoft.com/office/drawing/2010/main"/>
              </a:ext>
              <a:ext uri="{96DAC541-7B7A-43D3-8B79-37D633B846F1}">
                <asvg:svgBlip xmlns:asvg="http://schemas.microsoft.com/office/drawing/2016/SVG/main" r:embed="rId18"/>
              </a:ext>
            </a:extLst>
          </a:blip>
          <a:stretch>
            <a:fillRect/>
          </a:stretch>
        </p:blipFill>
        <p:spPr>
          <a:xfrm>
            <a:off x="779721" y="1598052"/>
            <a:ext cx="640080" cy="640080"/>
          </a:xfrm>
          <a:prstGeom prst="rect">
            <a:avLst/>
          </a:prstGeom>
        </p:spPr>
      </p:pic>
      <p:pic>
        <p:nvPicPr>
          <p:cNvPr id="58" name="Graphic 57" descr="Upward trend outline">
            <a:extLst>
              <a:ext uri="{FF2B5EF4-FFF2-40B4-BE49-F238E27FC236}">
                <a16:creationId xmlns:a16="http://schemas.microsoft.com/office/drawing/2014/main" id="{E2D49E0E-FBA0-584E-BE5A-7DB5012B8FDB}"/>
              </a:ext>
            </a:extLst>
          </p:cNvPr>
          <p:cNvPicPr>
            <a:picLocks noChangeAspect="1"/>
          </p:cNvPicPr>
          <p:nvPr/>
        </p:nvPicPr>
        <p:blipFill>
          <a:blip r:embed="rId13">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9189" y="2998826"/>
            <a:ext cx="640080" cy="640080"/>
          </a:xfrm>
          <a:prstGeom prst="rect">
            <a:avLst/>
          </a:prstGeom>
        </p:spPr>
      </p:pic>
      <p:pic>
        <p:nvPicPr>
          <p:cNvPr id="59" name="Graphic 58" descr="Downward trend graph outline">
            <a:extLst>
              <a:ext uri="{FF2B5EF4-FFF2-40B4-BE49-F238E27FC236}">
                <a16:creationId xmlns:a16="http://schemas.microsoft.com/office/drawing/2014/main" id="{28DF5CA9-34AE-0E4E-80B4-F5F1A203AF86}"/>
              </a:ext>
            </a:extLst>
          </p:cNvPr>
          <p:cNvPicPr>
            <a:picLocks noChangeAspect="1"/>
          </p:cNvPicPr>
          <p:nvPr/>
        </p:nvPicPr>
        <p:blipFill>
          <a:blip r:embed="rId15">
            <a:extLst>
              <a:ext uri="{28A0092B-C50C-407E-A947-70E740481C1C}">
                <a14:useLocalDpi xmlns:a14="http://schemas.microsoft.com/office/drawing/2010/main"/>
              </a:ext>
              <a:ext uri="{96DAC541-7B7A-43D3-8B79-37D633B846F1}">
                <asvg:svgBlip xmlns:asvg="http://schemas.microsoft.com/office/drawing/2016/SVG/main" r:embed="rId16"/>
              </a:ext>
            </a:extLst>
          </a:blip>
          <a:stretch>
            <a:fillRect/>
          </a:stretch>
        </p:blipFill>
        <p:spPr>
          <a:xfrm>
            <a:off x="366619" y="2279570"/>
            <a:ext cx="640080" cy="640080"/>
          </a:xfrm>
          <a:prstGeom prst="rect">
            <a:avLst/>
          </a:prstGeom>
        </p:spPr>
      </p:pic>
      <p:pic>
        <p:nvPicPr>
          <p:cNvPr id="60" name="Graphic 59" descr="Bar graph with downward trend outline">
            <a:extLst>
              <a:ext uri="{FF2B5EF4-FFF2-40B4-BE49-F238E27FC236}">
                <a16:creationId xmlns:a16="http://schemas.microsoft.com/office/drawing/2014/main" id="{2262C8CA-1F89-A140-AE1D-D6E84D76220D}"/>
              </a:ext>
            </a:extLst>
          </p:cNvPr>
          <p:cNvPicPr>
            <a:picLocks noChangeAspect="1"/>
          </p:cNvPicPr>
          <p:nvPr/>
        </p:nvPicPr>
        <p:blipFill>
          <a:blip r:embed="rId17">
            <a:extLst>
              <a:ext uri="{28A0092B-C50C-407E-A947-70E740481C1C}">
                <a14:useLocalDpi xmlns:a14="http://schemas.microsoft.com/office/drawing/2010/main"/>
              </a:ext>
              <a:ext uri="{96DAC541-7B7A-43D3-8B79-37D633B846F1}">
                <asvg:svgBlip xmlns:asvg="http://schemas.microsoft.com/office/drawing/2016/SVG/main" r:embed="rId18"/>
              </a:ext>
            </a:extLst>
          </a:blip>
          <a:stretch>
            <a:fillRect/>
          </a:stretch>
        </p:blipFill>
        <p:spPr>
          <a:xfrm>
            <a:off x="389275" y="3645973"/>
            <a:ext cx="640080" cy="640080"/>
          </a:xfrm>
          <a:prstGeom prst="rect">
            <a:avLst/>
          </a:prstGeom>
        </p:spPr>
      </p:pic>
      <p:cxnSp>
        <p:nvCxnSpPr>
          <p:cNvPr id="61" name="Straight Connector 60">
            <a:extLst>
              <a:ext uri="{FF2B5EF4-FFF2-40B4-BE49-F238E27FC236}">
                <a16:creationId xmlns:a16="http://schemas.microsoft.com/office/drawing/2014/main" id="{0226CFC3-C805-214C-BEED-66EB9CE8CA32}"/>
              </a:ext>
            </a:extLst>
          </p:cNvPr>
          <p:cNvCxnSpPr>
            <a:cxnSpLocks/>
          </p:cNvCxnSpPr>
          <p:nvPr/>
        </p:nvCxnSpPr>
        <p:spPr>
          <a:xfrm>
            <a:off x="8367713" y="0"/>
            <a:ext cx="0" cy="6915150"/>
          </a:xfrm>
          <a:prstGeom prst="line">
            <a:avLst/>
          </a:prstGeom>
        </p:spPr>
        <p:style>
          <a:lnRef idx="1">
            <a:schemeClr val="accent1"/>
          </a:lnRef>
          <a:fillRef idx="0">
            <a:schemeClr val="accent1"/>
          </a:fillRef>
          <a:effectRef idx="0">
            <a:schemeClr val="accent1"/>
          </a:effectRef>
          <a:fontRef idx="minor">
            <a:schemeClr val="tx1"/>
          </a:fontRef>
        </p:style>
      </p:cxnSp>
      <p:pic>
        <p:nvPicPr>
          <p:cNvPr id="64" name="Graphic 63" descr="Clipboard Checked outline">
            <a:extLst>
              <a:ext uri="{FF2B5EF4-FFF2-40B4-BE49-F238E27FC236}">
                <a16:creationId xmlns:a16="http://schemas.microsoft.com/office/drawing/2014/main" id="{E64A6790-BFBF-454D-93B2-3C5DCF698FB1}"/>
              </a:ext>
            </a:extLst>
          </p:cNvPr>
          <p:cNvPicPr>
            <a:picLocks noChangeAspect="1"/>
          </p:cNvPicPr>
          <p:nvPr/>
        </p:nvPicPr>
        <p:blipFill>
          <a:blip r:embed="rId19">
            <a:extLst>
              <a:ext uri="{28A0092B-C50C-407E-A947-70E740481C1C}">
                <a14:useLocalDpi xmlns:a14="http://schemas.microsoft.com/office/drawing/2010/main"/>
              </a:ext>
              <a:ext uri="{96DAC541-7B7A-43D3-8B79-37D633B846F1}">
                <asvg:svgBlip xmlns:asvg="http://schemas.microsoft.com/office/drawing/2016/SVG/main" r:embed="rId20"/>
              </a:ext>
            </a:extLst>
          </a:blip>
          <a:stretch>
            <a:fillRect/>
          </a:stretch>
        </p:blipFill>
        <p:spPr>
          <a:xfrm>
            <a:off x="3843175" y="1299854"/>
            <a:ext cx="4855286" cy="4855286"/>
          </a:xfrm>
          <a:prstGeom prst="rect">
            <a:avLst/>
          </a:prstGeom>
        </p:spPr>
      </p:pic>
      <p:pic>
        <p:nvPicPr>
          <p:cNvPr id="66" name="Graphic 65" descr="Table outline">
            <a:extLst>
              <a:ext uri="{FF2B5EF4-FFF2-40B4-BE49-F238E27FC236}">
                <a16:creationId xmlns:a16="http://schemas.microsoft.com/office/drawing/2014/main" id="{64F12C9E-4756-D74D-BE6A-8FC3E68D41A1}"/>
              </a:ext>
            </a:extLst>
          </p:cNvPr>
          <p:cNvPicPr>
            <a:picLocks noChangeAspect="1"/>
          </p:cNvPicPr>
          <p:nvPr/>
        </p:nvPicPr>
        <p:blipFill>
          <a:blip r:embed="rId21">
            <a:extLst>
              <a:ext uri="{28A0092B-C50C-407E-A947-70E740481C1C}">
                <a14:useLocalDpi xmlns:a14="http://schemas.microsoft.com/office/drawing/2010/main"/>
              </a:ext>
              <a:ext uri="{96DAC541-7B7A-43D3-8B79-37D633B846F1}">
                <asvg:svgBlip xmlns:asvg="http://schemas.microsoft.com/office/drawing/2016/SVG/main" r:embed="rId22"/>
              </a:ext>
            </a:extLst>
          </a:blip>
          <a:stretch>
            <a:fillRect/>
          </a:stretch>
        </p:blipFill>
        <p:spPr>
          <a:xfrm>
            <a:off x="3056003" y="2464857"/>
            <a:ext cx="667106" cy="667106"/>
          </a:xfrm>
          <a:prstGeom prst="rect">
            <a:avLst/>
          </a:prstGeom>
        </p:spPr>
      </p:pic>
      <p:pic>
        <p:nvPicPr>
          <p:cNvPr id="67" name="Graphic 66" descr="Table outline">
            <a:extLst>
              <a:ext uri="{FF2B5EF4-FFF2-40B4-BE49-F238E27FC236}">
                <a16:creationId xmlns:a16="http://schemas.microsoft.com/office/drawing/2014/main" id="{4F6C6853-0AE0-2A45-B97A-AC663C89CE30}"/>
              </a:ext>
            </a:extLst>
          </p:cNvPr>
          <p:cNvPicPr>
            <a:picLocks noChangeAspect="1"/>
          </p:cNvPicPr>
          <p:nvPr/>
        </p:nvPicPr>
        <p:blipFill>
          <a:blip r:embed="rId21">
            <a:extLst>
              <a:ext uri="{28A0092B-C50C-407E-A947-70E740481C1C}">
                <a14:useLocalDpi xmlns:a14="http://schemas.microsoft.com/office/drawing/2010/main"/>
              </a:ext>
              <a:ext uri="{96DAC541-7B7A-43D3-8B79-37D633B846F1}">
                <asvg:svgBlip xmlns:asvg="http://schemas.microsoft.com/office/drawing/2016/SVG/main" r:embed="rId22"/>
              </a:ext>
            </a:extLst>
          </a:blip>
          <a:stretch>
            <a:fillRect/>
          </a:stretch>
        </p:blipFill>
        <p:spPr>
          <a:xfrm>
            <a:off x="3292532" y="4031397"/>
            <a:ext cx="667106" cy="667106"/>
          </a:xfrm>
          <a:prstGeom prst="rect">
            <a:avLst/>
          </a:prstGeom>
        </p:spPr>
      </p:pic>
      <p:pic>
        <p:nvPicPr>
          <p:cNvPr id="70" name="Graphic 69" descr="Table outline">
            <a:extLst>
              <a:ext uri="{FF2B5EF4-FFF2-40B4-BE49-F238E27FC236}">
                <a16:creationId xmlns:a16="http://schemas.microsoft.com/office/drawing/2014/main" id="{A9166345-6DF3-3747-A71C-D84F3B3055F4}"/>
              </a:ext>
            </a:extLst>
          </p:cNvPr>
          <p:cNvPicPr>
            <a:picLocks noChangeAspect="1"/>
          </p:cNvPicPr>
          <p:nvPr/>
        </p:nvPicPr>
        <p:blipFill>
          <a:blip r:embed="rId21">
            <a:extLst>
              <a:ext uri="{28A0092B-C50C-407E-A947-70E740481C1C}">
                <a14:useLocalDpi xmlns:a14="http://schemas.microsoft.com/office/drawing/2010/main"/>
              </a:ext>
              <a:ext uri="{96DAC541-7B7A-43D3-8B79-37D633B846F1}">
                <asvg:svgBlip xmlns:asvg="http://schemas.microsoft.com/office/drawing/2016/SVG/main" r:embed="rId22"/>
              </a:ext>
            </a:extLst>
          </a:blip>
          <a:stretch>
            <a:fillRect/>
          </a:stretch>
        </p:blipFill>
        <p:spPr>
          <a:xfrm>
            <a:off x="4208" y="1666469"/>
            <a:ext cx="667106" cy="667106"/>
          </a:xfrm>
          <a:prstGeom prst="rect">
            <a:avLst/>
          </a:prstGeom>
        </p:spPr>
      </p:pic>
      <p:pic>
        <p:nvPicPr>
          <p:cNvPr id="71" name="Graphic 70" descr="Table outline">
            <a:extLst>
              <a:ext uri="{FF2B5EF4-FFF2-40B4-BE49-F238E27FC236}">
                <a16:creationId xmlns:a16="http://schemas.microsoft.com/office/drawing/2014/main" id="{8F5F9CF7-BA7F-6941-AEE7-439C3CA81D85}"/>
              </a:ext>
            </a:extLst>
          </p:cNvPr>
          <p:cNvPicPr>
            <a:picLocks noChangeAspect="1"/>
          </p:cNvPicPr>
          <p:nvPr/>
        </p:nvPicPr>
        <p:blipFill>
          <a:blip r:embed="rId21">
            <a:extLst>
              <a:ext uri="{28A0092B-C50C-407E-A947-70E740481C1C}">
                <a14:useLocalDpi xmlns:a14="http://schemas.microsoft.com/office/drawing/2010/main"/>
              </a:ext>
              <a:ext uri="{96DAC541-7B7A-43D3-8B79-37D633B846F1}">
                <asvg:svgBlip xmlns:asvg="http://schemas.microsoft.com/office/drawing/2016/SVG/main" r:embed="rId22"/>
              </a:ext>
            </a:extLst>
          </a:blip>
          <a:stretch>
            <a:fillRect/>
          </a:stretch>
        </p:blipFill>
        <p:spPr>
          <a:xfrm>
            <a:off x="-9078" y="5437527"/>
            <a:ext cx="667106" cy="667106"/>
          </a:xfrm>
          <a:prstGeom prst="rect">
            <a:avLst/>
          </a:prstGeom>
        </p:spPr>
      </p:pic>
      <p:pic>
        <p:nvPicPr>
          <p:cNvPr id="72" name="Graphic 71" descr="Table outline">
            <a:extLst>
              <a:ext uri="{FF2B5EF4-FFF2-40B4-BE49-F238E27FC236}">
                <a16:creationId xmlns:a16="http://schemas.microsoft.com/office/drawing/2014/main" id="{615DF3C1-AF75-6C49-9D66-CE72A7A75524}"/>
              </a:ext>
            </a:extLst>
          </p:cNvPr>
          <p:cNvPicPr>
            <a:picLocks noChangeAspect="1"/>
          </p:cNvPicPr>
          <p:nvPr/>
        </p:nvPicPr>
        <p:blipFill>
          <a:blip r:embed="rId21">
            <a:extLst>
              <a:ext uri="{28A0092B-C50C-407E-A947-70E740481C1C}">
                <a14:useLocalDpi xmlns:a14="http://schemas.microsoft.com/office/drawing/2010/main"/>
              </a:ext>
              <a:ext uri="{96DAC541-7B7A-43D3-8B79-37D633B846F1}">
                <asvg:svgBlip xmlns:asvg="http://schemas.microsoft.com/office/drawing/2016/SVG/main" r:embed="rId22"/>
              </a:ext>
            </a:extLst>
          </a:blip>
          <a:stretch>
            <a:fillRect/>
          </a:stretch>
        </p:blipFill>
        <p:spPr>
          <a:xfrm>
            <a:off x="2089385" y="6093114"/>
            <a:ext cx="667106" cy="667106"/>
          </a:xfrm>
          <a:prstGeom prst="rect">
            <a:avLst/>
          </a:prstGeom>
        </p:spPr>
      </p:pic>
      <p:pic>
        <p:nvPicPr>
          <p:cNvPr id="74" name="Graphic 73" descr="Database with solid fill">
            <a:extLst>
              <a:ext uri="{FF2B5EF4-FFF2-40B4-BE49-F238E27FC236}">
                <a16:creationId xmlns:a16="http://schemas.microsoft.com/office/drawing/2014/main" id="{D75F2114-ECF7-EC41-9CB5-EE692EBE359F}"/>
              </a:ext>
            </a:extLst>
          </p:cNvPr>
          <p:cNvPicPr>
            <a:picLocks noChangeAspect="1"/>
          </p:cNvPicPr>
          <p:nvPr/>
        </p:nvPicPr>
        <p:blipFill>
          <a:blip r:embed="rId23">
            <a:extLst>
              <a:ext uri="{28A0092B-C50C-407E-A947-70E740481C1C}">
                <a14:useLocalDpi xmlns:a14="http://schemas.microsoft.com/office/drawing/2010/main"/>
              </a:ext>
              <a:ext uri="{96DAC541-7B7A-43D3-8B79-37D633B846F1}">
                <asvg:svgBlip xmlns:asvg="http://schemas.microsoft.com/office/drawing/2016/SVG/main" r:embed="rId24"/>
              </a:ext>
            </a:extLst>
          </a:blip>
          <a:stretch>
            <a:fillRect/>
          </a:stretch>
        </p:blipFill>
        <p:spPr>
          <a:xfrm>
            <a:off x="8063350" y="1625616"/>
            <a:ext cx="4372560" cy="4372560"/>
          </a:xfrm>
          <a:prstGeom prst="rect">
            <a:avLst/>
          </a:prstGeom>
        </p:spPr>
      </p:pic>
      <p:sp>
        <p:nvSpPr>
          <p:cNvPr id="75" name="TextBox 74">
            <a:extLst>
              <a:ext uri="{FF2B5EF4-FFF2-40B4-BE49-F238E27FC236}">
                <a16:creationId xmlns:a16="http://schemas.microsoft.com/office/drawing/2014/main" id="{8EBF64EB-AB82-4F4B-A7F5-5587CCD07FC9}"/>
              </a:ext>
            </a:extLst>
          </p:cNvPr>
          <p:cNvSpPr txBox="1"/>
          <p:nvPr/>
        </p:nvSpPr>
        <p:spPr>
          <a:xfrm>
            <a:off x="561031" y="100621"/>
            <a:ext cx="2864887" cy="707886"/>
          </a:xfrm>
          <a:prstGeom prst="rect">
            <a:avLst/>
          </a:prstGeom>
          <a:noFill/>
        </p:spPr>
        <p:txBody>
          <a:bodyPr wrap="none" rtlCol="0">
            <a:spAutoFit/>
          </a:bodyPr>
          <a:lstStyle/>
          <a:p>
            <a:r>
              <a:rPr lang="en-US" sz="4000" dirty="0"/>
              <a:t>New Charts</a:t>
            </a:r>
          </a:p>
        </p:txBody>
      </p:sp>
      <p:sp>
        <p:nvSpPr>
          <p:cNvPr id="76" name="TextBox 75">
            <a:extLst>
              <a:ext uri="{FF2B5EF4-FFF2-40B4-BE49-F238E27FC236}">
                <a16:creationId xmlns:a16="http://schemas.microsoft.com/office/drawing/2014/main" id="{BC0359DA-3D5C-A048-B9E2-E187BBDF3ACC}"/>
              </a:ext>
            </a:extLst>
          </p:cNvPr>
          <p:cNvSpPr txBox="1"/>
          <p:nvPr/>
        </p:nvSpPr>
        <p:spPr>
          <a:xfrm>
            <a:off x="4693264" y="120578"/>
            <a:ext cx="3007555" cy="707886"/>
          </a:xfrm>
          <a:prstGeom prst="rect">
            <a:avLst/>
          </a:prstGeom>
          <a:noFill/>
        </p:spPr>
        <p:txBody>
          <a:bodyPr wrap="none" rtlCol="0">
            <a:spAutoFit/>
          </a:bodyPr>
          <a:lstStyle/>
          <a:p>
            <a:r>
              <a:rPr lang="en-US" sz="4000" dirty="0"/>
              <a:t>Qualification</a:t>
            </a:r>
          </a:p>
        </p:txBody>
      </p:sp>
      <p:sp>
        <p:nvSpPr>
          <p:cNvPr id="77" name="TextBox 76">
            <a:extLst>
              <a:ext uri="{FF2B5EF4-FFF2-40B4-BE49-F238E27FC236}">
                <a16:creationId xmlns:a16="http://schemas.microsoft.com/office/drawing/2014/main" id="{880E37B2-FEBA-414B-ACC3-340AD92A7A6C}"/>
              </a:ext>
            </a:extLst>
          </p:cNvPr>
          <p:cNvSpPr txBox="1"/>
          <p:nvPr/>
        </p:nvSpPr>
        <p:spPr>
          <a:xfrm>
            <a:off x="8792375" y="120367"/>
            <a:ext cx="2922595" cy="707886"/>
          </a:xfrm>
          <a:prstGeom prst="rect">
            <a:avLst/>
          </a:prstGeom>
          <a:noFill/>
        </p:spPr>
        <p:txBody>
          <a:bodyPr wrap="none" rtlCol="0">
            <a:spAutoFit/>
          </a:bodyPr>
          <a:lstStyle/>
          <a:p>
            <a:r>
              <a:rPr lang="en-US" sz="4000" dirty="0"/>
              <a:t>Deployment</a:t>
            </a:r>
          </a:p>
        </p:txBody>
      </p:sp>
    </p:spTree>
    <p:extLst>
      <p:ext uri="{BB962C8B-B14F-4D97-AF65-F5344CB8AC3E}">
        <p14:creationId xmlns:p14="http://schemas.microsoft.com/office/powerpoint/2010/main" val="27256298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BCF8F2-BE39-5743-9D3B-A933455B86C1}"/>
              </a:ext>
            </a:extLst>
          </p:cNvPr>
          <p:cNvSpPr>
            <a:spLocks noGrp="1"/>
          </p:cNvSpPr>
          <p:nvPr>
            <p:ph type="title"/>
          </p:nvPr>
        </p:nvSpPr>
        <p:spPr/>
        <p:txBody>
          <a:bodyPr/>
          <a:lstStyle/>
          <a:p>
            <a:r>
              <a:rPr lang="en-US" dirty="0"/>
              <a:t>Vignettes</a:t>
            </a:r>
          </a:p>
        </p:txBody>
      </p:sp>
      <p:sp>
        <p:nvSpPr>
          <p:cNvPr id="3" name="Content Placeholder 2">
            <a:extLst>
              <a:ext uri="{FF2B5EF4-FFF2-40B4-BE49-F238E27FC236}">
                <a16:creationId xmlns:a16="http://schemas.microsoft.com/office/drawing/2014/main" id="{0E0CEBD5-29BB-9044-94C7-C1C141EDB5AD}"/>
              </a:ext>
            </a:extLst>
          </p:cNvPr>
          <p:cNvSpPr>
            <a:spLocks noGrp="1"/>
          </p:cNvSpPr>
          <p:nvPr>
            <p:ph idx="1"/>
          </p:nvPr>
        </p:nvSpPr>
        <p:spPr>
          <a:xfrm>
            <a:off x="1077687" y="1825625"/>
            <a:ext cx="10515600" cy="4351338"/>
          </a:xfrm>
        </p:spPr>
        <p:txBody>
          <a:bodyPr>
            <a:normAutofit/>
          </a:bodyPr>
          <a:lstStyle/>
          <a:p>
            <a:pPr marL="0" indent="0">
              <a:buNone/>
            </a:pPr>
            <a:r>
              <a:rPr lang="en-US" dirty="0">
                <a:hlinkClick r:id="rId3"/>
              </a:rPr>
              <a:t>Intro Vignette</a:t>
            </a:r>
            <a:r>
              <a:rPr lang="en-US" dirty="0"/>
              <a:t> - Introductory vignette providing the overview of the package.</a:t>
            </a:r>
          </a:p>
          <a:p>
            <a:pPr marL="0" indent="0">
              <a:buNone/>
            </a:pPr>
            <a:r>
              <a:rPr lang="en-US" dirty="0">
                <a:hlinkClick r:id="rId4"/>
              </a:rPr>
              <a:t>Chart Configuration Vignette</a:t>
            </a:r>
            <a:r>
              <a:rPr lang="en-US" dirty="0"/>
              <a:t> - Details about the charting process including technical specifications and step-by-step instructions.</a:t>
            </a:r>
          </a:p>
          <a:p>
            <a:pPr marL="0" indent="0">
              <a:buNone/>
            </a:pPr>
            <a:r>
              <a:rPr lang="en-US" dirty="0">
                <a:hlinkClick r:id="rId5"/>
              </a:rPr>
              <a:t>Cookbook Vignette</a:t>
            </a:r>
            <a:r>
              <a:rPr lang="en-US" dirty="0"/>
              <a:t> - A series of examples showing how to initialize the </a:t>
            </a:r>
            <a:r>
              <a:rPr lang="en-US" dirty="0" err="1"/>
              <a:t>safetyGraphics</a:t>
            </a:r>
            <a:r>
              <a:rPr lang="en-US" dirty="0"/>
              <a:t> Shiny app in different scenarios.</a:t>
            </a:r>
          </a:p>
          <a:p>
            <a:pPr marL="0" indent="0">
              <a:buNone/>
            </a:pPr>
            <a:r>
              <a:rPr lang="en-US" dirty="0">
                <a:hlinkClick r:id="rId6"/>
              </a:rPr>
              <a:t>Technical FAQ Vignette</a:t>
            </a:r>
            <a:r>
              <a:rPr lang="en-US" dirty="0"/>
              <a:t> - Vignette discussing security, validation and other technical issues.</a:t>
            </a:r>
            <a:br>
              <a:rPr lang="en-US" dirty="0">
                <a:effectLst/>
              </a:rPr>
            </a:br>
            <a:endParaRPr lang="en-US" dirty="0">
              <a:effectLst/>
            </a:endParaRPr>
          </a:p>
          <a:p>
            <a:endParaRPr lang="en-US" dirty="0"/>
          </a:p>
        </p:txBody>
      </p:sp>
      <p:sp>
        <p:nvSpPr>
          <p:cNvPr id="4" name="TextBox 3">
            <a:extLst>
              <a:ext uri="{FF2B5EF4-FFF2-40B4-BE49-F238E27FC236}">
                <a16:creationId xmlns:a16="http://schemas.microsoft.com/office/drawing/2014/main" id="{FA882A1E-D691-464F-9B73-3069730647D1}"/>
              </a:ext>
            </a:extLst>
          </p:cNvPr>
          <p:cNvSpPr txBox="1"/>
          <p:nvPr/>
        </p:nvSpPr>
        <p:spPr>
          <a:xfrm>
            <a:off x="3048000" y="5715000"/>
            <a:ext cx="5712974" cy="369332"/>
          </a:xfrm>
          <a:prstGeom prst="rect">
            <a:avLst/>
          </a:prstGeom>
          <a:noFill/>
        </p:spPr>
        <p:txBody>
          <a:bodyPr wrap="none" rtlCol="0">
            <a:spAutoFit/>
          </a:bodyPr>
          <a:lstStyle/>
          <a:p>
            <a:r>
              <a:rPr lang="en-US" dirty="0"/>
              <a:t>Link: </a:t>
            </a:r>
            <a:r>
              <a:rPr lang="en-US" dirty="0">
                <a:hlinkClick r:id="rId7"/>
              </a:rPr>
              <a:t>https://github.com/safetygraphics/safetygraphics/wiki</a:t>
            </a:r>
            <a:endParaRPr lang="en-US" dirty="0"/>
          </a:p>
        </p:txBody>
      </p:sp>
    </p:spTree>
    <p:extLst>
      <p:ext uri="{BB962C8B-B14F-4D97-AF65-F5344CB8AC3E}">
        <p14:creationId xmlns:p14="http://schemas.microsoft.com/office/powerpoint/2010/main" val="11123177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A3DAF4-0EC0-BE44-8059-6F9E77FA4C2C}"/>
              </a:ext>
            </a:extLst>
          </p:cNvPr>
          <p:cNvSpPr>
            <a:spLocks noGrp="1"/>
          </p:cNvSpPr>
          <p:nvPr>
            <p:ph type="title"/>
          </p:nvPr>
        </p:nvSpPr>
        <p:spPr/>
        <p:txBody>
          <a:bodyPr/>
          <a:lstStyle/>
          <a:p>
            <a:r>
              <a:rPr lang="en-US" dirty="0" err="1"/>
              <a:t>safetyGraphics</a:t>
            </a:r>
            <a:r>
              <a:rPr lang="en-US" dirty="0"/>
              <a:t> Package Ecosystem</a:t>
            </a:r>
          </a:p>
        </p:txBody>
      </p:sp>
      <p:sp>
        <p:nvSpPr>
          <p:cNvPr id="3" name="Content Placeholder 2">
            <a:extLst>
              <a:ext uri="{FF2B5EF4-FFF2-40B4-BE49-F238E27FC236}">
                <a16:creationId xmlns:a16="http://schemas.microsoft.com/office/drawing/2014/main" id="{ED2A6E58-E965-F843-808D-30BFC6451EC2}"/>
              </a:ext>
            </a:extLst>
          </p:cNvPr>
          <p:cNvSpPr>
            <a:spLocks noGrp="1"/>
          </p:cNvSpPr>
          <p:nvPr>
            <p:ph idx="1"/>
          </p:nvPr>
        </p:nvSpPr>
        <p:spPr>
          <a:xfrm>
            <a:off x="838200" y="3907971"/>
            <a:ext cx="10515600" cy="1648506"/>
          </a:xfrm>
        </p:spPr>
        <p:txBody>
          <a:bodyPr>
            <a:normAutofit fontScale="92500"/>
          </a:bodyPr>
          <a:lstStyle/>
          <a:p>
            <a:r>
              <a:rPr lang="en-US" dirty="0"/>
              <a:t>{</a:t>
            </a:r>
            <a:r>
              <a:rPr lang="en-US" dirty="0" err="1"/>
              <a:t>safetyGraphics</a:t>
            </a:r>
            <a:r>
              <a:rPr lang="en-US" dirty="0"/>
              <a:t>} – Reusable Shiny App for safety monitoring</a:t>
            </a:r>
          </a:p>
          <a:p>
            <a:r>
              <a:rPr lang="en-US" dirty="0"/>
              <a:t>{</a:t>
            </a:r>
            <a:r>
              <a:rPr lang="en-US" dirty="0" err="1"/>
              <a:t>safetyCharts</a:t>
            </a:r>
            <a:r>
              <a:rPr lang="en-US" dirty="0"/>
              <a:t>} – Reusable stand-alone charts for safety monitoring</a:t>
            </a:r>
          </a:p>
          <a:p>
            <a:r>
              <a:rPr lang="en-US" dirty="0"/>
              <a:t>{</a:t>
            </a:r>
            <a:r>
              <a:rPr lang="en-US" dirty="0" err="1"/>
              <a:t>safetyData</a:t>
            </a:r>
            <a:r>
              <a:rPr lang="en-US" dirty="0"/>
              <a:t>} – Sample </a:t>
            </a:r>
            <a:r>
              <a:rPr lang="en-US" dirty="0" err="1"/>
              <a:t>AdAM</a:t>
            </a:r>
            <a:r>
              <a:rPr lang="en-US" dirty="0"/>
              <a:t> and SDTM datasets for examples and testing. </a:t>
            </a:r>
          </a:p>
        </p:txBody>
      </p:sp>
      <p:sp>
        <p:nvSpPr>
          <p:cNvPr id="4" name="Rectangle 3">
            <a:extLst>
              <a:ext uri="{FF2B5EF4-FFF2-40B4-BE49-F238E27FC236}">
                <a16:creationId xmlns:a16="http://schemas.microsoft.com/office/drawing/2014/main" id="{2CBD6418-0A9F-2844-B4C8-DE301E78E9E5}"/>
              </a:ext>
            </a:extLst>
          </p:cNvPr>
          <p:cNvSpPr/>
          <p:nvPr/>
        </p:nvSpPr>
        <p:spPr>
          <a:xfrm>
            <a:off x="1371600" y="2003362"/>
            <a:ext cx="8594035" cy="12003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gn="ctr"/>
            <a:r>
              <a:rPr lang="en-US" sz="3600" b="1" dirty="0">
                <a:solidFill>
                  <a:schemeClr val="bg1"/>
                </a:solidFill>
                <a:latin typeface="-apple-system"/>
              </a:rPr>
              <a:t>The {</a:t>
            </a:r>
            <a:r>
              <a:rPr lang="en-US" sz="3600" b="1" dirty="0" err="1">
                <a:solidFill>
                  <a:schemeClr val="bg1"/>
                </a:solidFill>
                <a:latin typeface="-apple-system"/>
              </a:rPr>
              <a:t>safetyGraphics</a:t>
            </a:r>
            <a:r>
              <a:rPr lang="en-US" sz="3600" b="1" dirty="0">
                <a:solidFill>
                  <a:schemeClr val="bg1"/>
                </a:solidFill>
                <a:latin typeface="-apple-system"/>
              </a:rPr>
              <a:t>} platform displays charts from {</a:t>
            </a:r>
            <a:r>
              <a:rPr lang="en-US" sz="3600" b="1" dirty="0" err="1">
                <a:solidFill>
                  <a:schemeClr val="bg1"/>
                </a:solidFill>
                <a:latin typeface="-apple-system"/>
              </a:rPr>
              <a:t>safetyCharts</a:t>
            </a:r>
            <a:r>
              <a:rPr lang="en-US" sz="3600" b="1" dirty="0">
                <a:solidFill>
                  <a:schemeClr val="bg1"/>
                </a:solidFill>
                <a:latin typeface="-apple-system"/>
              </a:rPr>
              <a:t>}.</a:t>
            </a:r>
            <a:endParaRPr lang="en-US" sz="3600" dirty="0">
              <a:solidFill>
                <a:schemeClr val="bg1"/>
              </a:solidFill>
              <a:latin typeface="-apple-system"/>
            </a:endParaRPr>
          </a:p>
        </p:txBody>
      </p:sp>
    </p:spTree>
    <p:extLst>
      <p:ext uri="{BB962C8B-B14F-4D97-AF65-F5344CB8AC3E}">
        <p14:creationId xmlns:p14="http://schemas.microsoft.com/office/powerpoint/2010/main" val="3328725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54C0F2-6ABB-0147-9C4F-76F65DEAE543}"/>
              </a:ext>
            </a:extLst>
          </p:cNvPr>
          <p:cNvSpPr>
            <a:spLocks noGrp="1"/>
          </p:cNvSpPr>
          <p:nvPr>
            <p:ph type="title"/>
          </p:nvPr>
        </p:nvSpPr>
        <p:spPr/>
        <p:txBody>
          <a:bodyPr/>
          <a:lstStyle/>
          <a:p>
            <a:r>
              <a:rPr lang="en-US" dirty="0"/>
              <a:t>01. Hello World</a:t>
            </a:r>
          </a:p>
        </p:txBody>
      </p:sp>
      <p:sp>
        <p:nvSpPr>
          <p:cNvPr id="3" name="Text Placeholder 2">
            <a:extLst>
              <a:ext uri="{FF2B5EF4-FFF2-40B4-BE49-F238E27FC236}">
                <a16:creationId xmlns:a16="http://schemas.microsoft.com/office/drawing/2014/main" id="{4211EDFE-A71F-CF4B-A4D5-83ABF5E62BBA}"/>
              </a:ext>
            </a:extLst>
          </p:cNvPr>
          <p:cNvSpPr>
            <a:spLocks noGrp="1"/>
          </p:cNvSpPr>
          <p:nvPr>
            <p:ph type="body" idx="1"/>
          </p:nvPr>
        </p:nvSpPr>
        <p:spPr/>
        <p:txBody>
          <a:bodyPr/>
          <a:lstStyle/>
          <a:p>
            <a:r>
              <a:rPr lang="en-US" dirty="0"/>
              <a:t>Run the app with default data, or load data and select charts with a simple GUI</a:t>
            </a:r>
          </a:p>
        </p:txBody>
      </p:sp>
    </p:spTree>
    <p:extLst>
      <p:ext uri="{BB962C8B-B14F-4D97-AF65-F5344CB8AC3E}">
        <p14:creationId xmlns:p14="http://schemas.microsoft.com/office/powerpoint/2010/main" val="16812301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90AA3-416E-1E44-807B-5EE9C3654681}"/>
              </a:ext>
            </a:extLst>
          </p:cNvPr>
          <p:cNvSpPr>
            <a:spLocks noGrp="1"/>
          </p:cNvSpPr>
          <p:nvPr>
            <p:ph type="title"/>
          </p:nvPr>
        </p:nvSpPr>
        <p:spPr/>
        <p:txBody>
          <a:bodyPr/>
          <a:lstStyle/>
          <a:p>
            <a:r>
              <a:rPr lang="en-US" dirty="0"/>
              <a:t>Hello World</a:t>
            </a:r>
          </a:p>
        </p:txBody>
      </p:sp>
      <p:sp>
        <p:nvSpPr>
          <p:cNvPr id="4" name="TextBox 3">
            <a:extLst>
              <a:ext uri="{FF2B5EF4-FFF2-40B4-BE49-F238E27FC236}">
                <a16:creationId xmlns:a16="http://schemas.microsoft.com/office/drawing/2014/main" id="{BF82D13F-4F70-BD47-8BFD-2D95340D85DB}"/>
              </a:ext>
            </a:extLst>
          </p:cNvPr>
          <p:cNvSpPr txBox="1"/>
          <p:nvPr/>
        </p:nvSpPr>
        <p:spPr>
          <a:xfrm>
            <a:off x="1292205" y="1444041"/>
            <a:ext cx="8596935" cy="923330"/>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p>
            <a:r>
              <a:rPr lang="en-US" dirty="0" err="1">
                <a:latin typeface="Monaco" pitchFamily="2" charset="77"/>
              </a:rPr>
              <a:t>install.packages</a:t>
            </a:r>
            <a:r>
              <a:rPr lang="en-US" dirty="0">
                <a:latin typeface="Monaco" pitchFamily="2" charset="77"/>
              </a:rPr>
              <a:t>('</a:t>
            </a:r>
            <a:r>
              <a:rPr lang="en-US" dirty="0" err="1">
                <a:latin typeface="Monaco" pitchFamily="2" charset="77"/>
              </a:rPr>
              <a:t>safetyGraphics</a:t>
            </a:r>
            <a:r>
              <a:rPr lang="en-US" dirty="0">
                <a:latin typeface="Monaco" pitchFamily="2" charset="77"/>
              </a:rPr>
              <a:t>’)</a:t>
            </a:r>
          </a:p>
          <a:p>
            <a:r>
              <a:rPr lang="en-US" dirty="0">
                <a:latin typeface="Monaco" pitchFamily="2" charset="77"/>
              </a:rPr>
              <a:t>library(</a:t>
            </a:r>
            <a:r>
              <a:rPr lang="en-US" dirty="0" err="1">
                <a:latin typeface="Monaco" pitchFamily="2" charset="77"/>
              </a:rPr>
              <a:t>safetyGraphics</a:t>
            </a:r>
            <a:r>
              <a:rPr lang="en-US" dirty="0">
                <a:latin typeface="Monaco" pitchFamily="2" charset="77"/>
              </a:rPr>
              <a:t>)</a:t>
            </a:r>
          </a:p>
          <a:p>
            <a:r>
              <a:rPr lang="en-US" dirty="0" err="1">
                <a:latin typeface="Monaco" pitchFamily="2" charset="77"/>
              </a:rPr>
              <a:t>safetyGraphicsApp</a:t>
            </a:r>
            <a:r>
              <a:rPr lang="en-US" dirty="0">
                <a:latin typeface="Monaco" pitchFamily="2" charset="77"/>
              </a:rPr>
              <a:t>()</a:t>
            </a:r>
          </a:p>
        </p:txBody>
      </p:sp>
      <p:pic>
        <p:nvPicPr>
          <p:cNvPr id="5" name="Picture 4">
            <a:extLst>
              <a:ext uri="{FF2B5EF4-FFF2-40B4-BE49-F238E27FC236}">
                <a16:creationId xmlns:a16="http://schemas.microsoft.com/office/drawing/2014/main" id="{C03597A4-E11B-9E49-82A3-802DFF506963}"/>
              </a:ext>
            </a:extLst>
          </p:cNvPr>
          <p:cNvPicPr>
            <a:picLocks noChangeAspect="1"/>
          </p:cNvPicPr>
          <p:nvPr/>
        </p:nvPicPr>
        <p:blipFill>
          <a:blip r:embed="rId3"/>
          <a:stretch>
            <a:fillRect/>
          </a:stretch>
        </p:blipFill>
        <p:spPr>
          <a:xfrm>
            <a:off x="2201779" y="2872472"/>
            <a:ext cx="6777789" cy="3620403"/>
          </a:xfrm>
          <a:prstGeom prst="rect">
            <a:avLst/>
          </a:prstGeom>
        </p:spPr>
      </p:pic>
      <p:sp>
        <p:nvSpPr>
          <p:cNvPr id="6" name="TextBox 5">
            <a:extLst>
              <a:ext uri="{FF2B5EF4-FFF2-40B4-BE49-F238E27FC236}">
                <a16:creationId xmlns:a16="http://schemas.microsoft.com/office/drawing/2014/main" id="{4B345849-675E-F149-9DDA-53951158522D}"/>
              </a:ext>
            </a:extLst>
          </p:cNvPr>
          <p:cNvSpPr txBox="1"/>
          <p:nvPr/>
        </p:nvSpPr>
        <p:spPr>
          <a:xfrm>
            <a:off x="9959400" y="180459"/>
            <a:ext cx="2043000" cy="36933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a:spAutoFit/>
          </a:bodyPr>
          <a:lstStyle/>
          <a:p>
            <a:pPr marL="0" indent="0">
              <a:buNone/>
            </a:pPr>
            <a:r>
              <a:rPr lang="en-US" dirty="0"/>
              <a:t>01_HelloWorld.R</a:t>
            </a:r>
          </a:p>
        </p:txBody>
      </p:sp>
    </p:spTree>
    <p:extLst>
      <p:ext uri="{BB962C8B-B14F-4D97-AF65-F5344CB8AC3E}">
        <p14:creationId xmlns:p14="http://schemas.microsoft.com/office/powerpoint/2010/main" val="20691609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1A640C-F6E3-AA47-87C3-8C30C19D7066}"/>
              </a:ext>
            </a:extLst>
          </p:cNvPr>
          <p:cNvSpPr>
            <a:spLocks noGrp="1"/>
          </p:cNvSpPr>
          <p:nvPr>
            <p:ph type="title"/>
          </p:nvPr>
        </p:nvSpPr>
        <p:spPr/>
        <p:txBody>
          <a:bodyPr/>
          <a:lstStyle/>
          <a:p>
            <a:r>
              <a:rPr lang="en-US" dirty="0"/>
              <a:t>Disclaimers </a:t>
            </a:r>
          </a:p>
        </p:txBody>
      </p:sp>
      <p:sp>
        <p:nvSpPr>
          <p:cNvPr id="3" name="Content Placeholder 2">
            <a:extLst>
              <a:ext uri="{FF2B5EF4-FFF2-40B4-BE49-F238E27FC236}">
                <a16:creationId xmlns:a16="http://schemas.microsoft.com/office/drawing/2014/main" id="{6A19114C-46B8-A84F-9B8F-B393B4211030}"/>
              </a:ext>
            </a:extLst>
          </p:cNvPr>
          <p:cNvSpPr>
            <a:spLocks noGrp="1"/>
          </p:cNvSpPr>
          <p:nvPr>
            <p:ph idx="1"/>
          </p:nvPr>
        </p:nvSpPr>
        <p:spPr>
          <a:xfrm>
            <a:off x="838200" y="1800064"/>
            <a:ext cx="10515600" cy="4351338"/>
          </a:xfrm>
        </p:spPr>
        <p:txBody>
          <a:bodyPr/>
          <a:lstStyle/>
          <a:p>
            <a:r>
              <a:rPr lang="en-US" dirty="0"/>
              <a:t>Sample data has been provided for all examples since we are using a cloud-based platform for the workshop. We recommend that you:</a:t>
            </a:r>
          </a:p>
          <a:p>
            <a:endParaRPr lang="en-US" b="1" dirty="0"/>
          </a:p>
          <a:p>
            <a:pPr marL="0" indent="0">
              <a:buNone/>
            </a:pPr>
            <a:endParaRPr lang="en-US" b="1" dirty="0"/>
          </a:p>
          <a:p>
            <a:r>
              <a:rPr lang="en-US" dirty="0" err="1"/>
              <a:t>safetyGraphics</a:t>
            </a:r>
            <a:r>
              <a:rPr lang="en-US" dirty="0"/>
              <a:t> is not Validated or Qualified. Consult with stakeholders at your organization (IT, Compliance, etc.) before using it in your work. </a:t>
            </a:r>
          </a:p>
        </p:txBody>
      </p:sp>
      <p:sp>
        <p:nvSpPr>
          <p:cNvPr id="5" name="TextBox 4">
            <a:extLst>
              <a:ext uri="{FF2B5EF4-FFF2-40B4-BE49-F238E27FC236}">
                <a16:creationId xmlns:a16="http://schemas.microsoft.com/office/drawing/2014/main" id="{E91F42E9-9910-5749-93D3-26E54669E403}"/>
              </a:ext>
            </a:extLst>
          </p:cNvPr>
          <p:cNvSpPr txBox="1"/>
          <p:nvPr/>
        </p:nvSpPr>
        <p:spPr>
          <a:xfrm>
            <a:off x="2319600" y="6076112"/>
            <a:ext cx="7552800" cy="369332"/>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a:spAutoFit/>
          </a:bodyPr>
          <a:lstStyle/>
          <a:p>
            <a:pPr marL="0" indent="0">
              <a:buNone/>
            </a:pPr>
            <a:r>
              <a:rPr lang="en-US" dirty="0"/>
              <a:t>For more info about security and other technical topics see our </a:t>
            </a:r>
            <a:r>
              <a:rPr lang="en-US" dirty="0">
                <a:hlinkClick r:id="rId3"/>
              </a:rPr>
              <a:t>FAQ</a:t>
            </a:r>
            <a:endParaRPr lang="en-US" dirty="0"/>
          </a:p>
        </p:txBody>
      </p:sp>
      <p:sp>
        <p:nvSpPr>
          <p:cNvPr id="6" name="TextBox 5">
            <a:extLst>
              <a:ext uri="{FF2B5EF4-FFF2-40B4-BE49-F238E27FC236}">
                <a16:creationId xmlns:a16="http://schemas.microsoft.com/office/drawing/2014/main" id="{B05C0C70-CD18-604E-B197-F177C1B15F17}"/>
              </a:ext>
            </a:extLst>
          </p:cNvPr>
          <p:cNvSpPr txBox="1"/>
          <p:nvPr/>
        </p:nvSpPr>
        <p:spPr>
          <a:xfrm>
            <a:off x="1411200" y="2844225"/>
            <a:ext cx="9655200" cy="584775"/>
          </a:xfrm>
          <a:prstGeom prst="rect">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wrap="square">
            <a:spAutoFit/>
          </a:bodyPr>
          <a:lstStyle/>
          <a:p>
            <a:pPr algn="ctr"/>
            <a:r>
              <a:rPr lang="en-US" sz="3200" b="1" dirty="0"/>
              <a:t>Please don’t use any private data during the workshop. </a:t>
            </a:r>
            <a:endParaRPr lang="en-US" sz="3200" dirty="0"/>
          </a:p>
        </p:txBody>
      </p:sp>
    </p:spTree>
    <p:extLst>
      <p:ext uri="{BB962C8B-B14F-4D97-AF65-F5344CB8AC3E}">
        <p14:creationId xmlns:p14="http://schemas.microsoft.com/office/powerpoint/2010/main" val="11118181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90AA3-416E-1E44-807B-5EE9C3654681}"/>
              </a:ext>
            </a:extLst>
          </p:cNvPr>
          <p:cNvSpPr>
            <a:spLocks noGrp="1"/>
          </p:cNvSpPr>
          <p:nvPr>
            <p:ph type="title"/>
          </p:nvPr>
        </p:nvSpPr>
        <p:spPr/>
        <p:txBody>
          <a:bodyPr/>
          <a:lstStyle/>
          <a:p>
            <a:r>
              <a:rPr lang="en-US" dirty="0"/>
              <a:t>Hello World, Again</a:t>
            </a:r>
          </a:p>
        </p:txBody>
      </p:sp>
      <p:sp>
        <p:nvSpPr>
          <p:cNvPr id="4" name="TextBox 3">
            <a:extLst>
              <a:ext uri="{FF2B5EF4-FFF2-40B4-BE49-F238E27FC236}">
                <a16:creationId xmlns:a16="http://schemas.microsoft.com/office/drawing/2014/main" id="{BF82D13F-4F70-BD47-8BFD-2D95340D85DB}"/>
              </a:ext>
            </a:extLst>
          </p:cNvPr>
          <p:cNvSpPr txBox="1"/>
          <p:nvPr/>
        </p:nvSpPr>
        <p:spPr>
          <a:xfrm>
            <a:off x="1292205" y="1444041"/>
            <a:ext cx="8596935" cy="923330"/>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p>
            <a:r>
              <a:rPr lang="en-US" dirty="0" err="1">
                <a:latin typeface="Monaco" pitchFamily="2" charset="77"/>
              </a:rPr>
              <a:t>install.packages</a:t>
            </a:r>
            <a:r>
              <a:rPr lang="en-US" dirty="0">
                <a:latin typeface="Monaco" pitchFamily="2" charset="77"/>
              </a:rPr>
              <a:t>('</a:t>
            </a:r>
            <a:r>
              <a:rPr lang="en-US" dirty="0" err="1">
                <a:latin typeface="Monaco" pitchFamily="2" charset="77"/>
              </a:rPr>
              <a:t>safetyGraphics</a:t>
            </a:r>
            <a:r>
              <a:rPr lang="en-US" dirty="0">
                <a:latin typeface="Monaco" pitchFamily="2" charset="77"/>
              </a:rPr>
              <a:t>’)</a:t>
            </a:r>
          </a:p>
          <a:p>
            <a:r>
              <a:rPr lang="en-US" dirty="0">
                <a:latin typeface="Monaco" pitchFamily="2" charset="77"/>
              </a:rPr>
              <a:t>library(</a:t>
            </a:r>
            <a:r>
              <a:rPr lang="en-US" dirty="0" err="1">
                <a:latin typeface="Monaco" pitchFamily="2" charset="77"/>
              </a:rPr>
              <a:t>safetyGraphics</a:t>
            </a:r>
            <a:r>
              <a:rPr lang="en-US" dirty="0">
                <a:latin typeface="Monaco" pitchFamily="2" charset="77"/>
              </a:rPr>
              <a:t>)</a:t>
            </a:r>
          </a:p>
          <a:p>
            <a:r>
              <a:rPr lang="en-US" dirty="0" err="1">
                <a:latin typeface="Monaco" pitchFamily="2" charset="77"/>
              </a:rPr>
              <a:t>safetyGraphicsInit</a:t>
            </a:r>
            <a:r>
              <a:rPr lang="en-US" dirty="0">
                <a:latin typeface="Monaco" pitchFamily="2" charset="77"/>
              </a:rPr>
              <a:t>()</a:t>
            </a:r>
          </a:p>
        </p:txBody>
      </p:sp>
      <p:pic>
        <p:nvPicPr>
          <p:cNvPr id="6" name="Picture 5">
            <a:extLst>
              <a:ext uri="{FF2B5EF4-FFF2-40B4-BE49-F238E27FC236}">
                <a16:creationId xmlns:a16="http://schemas.microsoft.com/office/drawing/2014/main" id="{6A58C5AA-FA62-3B4C-AE8D-02DF8DFCCCDF}"/>
              </a:ext>
            </a:extLst>
          </p:cNvPr>
          <p:cNvPicPr>
            <a:picLocks noChangeAspect="1"/>
          </p:cNvPicPr>
          <p:nvPr/>
        </p:nvPicPr>
        <p:blipFill>
          <a:blip r:embed="rId3"/>
          <a:stretch>
            <a:fillRect/>
          </a:stretch>
        </p:blipFill>
        <p:spPr>
          <a:xfrm>
            <a:off x="1583561" y="2541302"/>
            <a:ext cx="8014221" cy="4316698"/>
          </a:xfrm>
          <a:prstGeom prst="rect">
            <a:avLst/>
          </a:prstGeom>
        </p:spPr>
      </p:pic>
      <p:sp>
        <p:nvSpPr>
          <p:cNvPr id="5" name="TextBox 4">
            <a:extLst>
              <a:ext uri="{FF2B5EF4-FFF2-40B4-BE49-F238E27FC236}">
                <a16:creationId xmlns:a16="http://schemas.microsoft.com/office/drawing/2014/main" id="{B04FF6FD-2001-504B-BA18-3CF1A88274C9}"/>
              </a:ext>
            </a:extLst>
          </p:cNvPr>
          <p:cNvSpPr txBox="1"/>
          <p:nvPr/>
        </p:nvSpPr>
        <p:spPr>
          <a:xfrm>
            <a:off x="9959400" y="180459"/>
            <a:ext cx="2043000" cy="36933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a:spAutoFit/>
          </a:bodyPr>
          <a:lstStyle/>
          <a:p>
            <a:pPr marL="0" indent="0">
              <a:buNone/>
            </a:pPr>
            <a:r>
              <a:rPr lang="en-US" dirty="0"/>
              <a:t>01_HelloWorld.R</a:t>
            </a:r>
          </a:p>
        </p:txBody>
      </p:sp>
    </p:spTree>
    <p:extLst>
      <p:ext uri="{BB962C8B-B14F-4D97-AF65-F5344CB8AC3E}">
        <p14:creationId xmlns:p14="http://schemas.microsoft.com/office/powerpoint/2010/main" val="18899957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E024B2-4279-1E48-AB46-2586F1DAD694}"/>
              </a:ext>
            </a:extLst>
          </p:cNvPr>
          <p:cNvSpPr>
            <a:spLocks noGrp="1"/>
          </p:cNvSpPr>
          <p:nvPr>
            <p:ph type="title"/>
          </p:nvPr>
        </p:nvSpPr>
        <p:spPr/>
        <p:txBody>
          <a:bodyPr/>
          <a:lstStyle/>
          <a:p>
            <a:r>
              <a:rPr lang="en-US" dirty="0"/>
              <a:t>Breakout #1 – Hello World</a:t>
            </a:r>
          </a:p>
        </p:txBody>
      </p:sp>
      <p:sp>
        <p:nvSpPr>
          <p:cNvPr id="3" name="Content Placeholder 2">
            <a:extLst>
              <a:ext uri="{FF2B5EF4-FFF2-40B4-BE49-F238E27FC236}">
                <a16:creationId xmlns:a16="http://schemas.microsoft.com/office/drawing/2014/main" id="{9BBCF344-F76B-2849-AD0D-4D2B36523E48}"/>
              </a:ext>
            </a:extLst>
          </p:cNvPr>
          <p:cNvSpPr>
            <a:spLocks noGrp="1"/>
          </p:cNvSpPr>
          <p:nvPr>
            <p:ph idx="1"/>
          </p:nvPr>
        </p:nvSpPr>
        <p:spPr/>
        <p:txBody>
          <a:bodyPr/>
          <a:lstStyle/>
          <a:p>
            <a:pPr marL="0" indent="0">
              <a:buNone/>
            </a:pPr>
            <a:r>
              <a:rPr lang="en-US" dirty="0"/>
              <a:t>Objectives</a:t>
            </a:r>
          </a:p>
          <a:p>
            <a:r>
              <a:rPr lang="en-US" dirty="0"/>
              <a:t>Launch the app with `</a:t>
            </a:r>
            <a:r>
              <a:rPr lang="en-US" dirty="0" err="1"/>
              <a:t>safetyGraphicsApp</a:t>
            </a:r>
            <a:r>
              <a:rPr lang="en-US" dirty="0"/>
              <a:t>()`</a:t>
            </a:r>
          </a:p>
          <a:p>
            <a:r>
              <a:rPr lang="en-US" dirty="0"/>
              <a:t>Familiarize yourself with the basic layout and tab content</a:t>
            </a:r>
          </a:p>
          <a:p>
            <a:r>
              <a:rPr lang="en-US" dirty="0"/>
              <a:t>Try out the `</a:t>
            </a:r>
            <a:r>
              <a:rPr lang="en-US" dirty="0" err="1"/>
              <a:t>safetyGraphicsInit</a:t>
            </a:r>
            <a:r>
              <a:rPr lang="en-US" dirty="0"/>
              <a:t>()` workflow using sample data</a:t>
            </a:r>
          </a:p>
        </p:txBody>
      </p:sp>
      <p:sp>
        <p:nvSpPr>
          <p:cNvPr id="4" name="TextBox 3">
            <a:extLst>
              <a:ext uri="{FF2B5EF4-FFF2-40B4-BE49-F238E27FC236}">
                <a16:creationId xmlns:a16="http://schemas.microsoft.com/office/drawing/2014/main" id="{7AC2B359-ABFE-634E-907E-63CCEB485DCC}"/>
              </a:ext>
            </a:extLst>
          </p:cNvPr>
          <p:cNvSpPr txBox="1"/>
          <p:nvPr/>
        </p:nvSpPr>
        <p:spPr>
          <a:xfrm>
            <a:off x="9959400" y="180459"/>
            <a:ext cx="2043000" cy="36933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a:spAutoFit/>
          </a:bodyPr>
          <a:lstStyle/>
          <a:p>
            <a:pPr marL="0" indent="0">
              <a:buNone/>
            </a:pPr>
            <a:r>
              <a:rPr lang="en-US" dirty="0"/>
              <a:t>01_HelloWorld.R</a:t>
            </a:r>
          </a:p>
        </p:txBody>
      </p:sp>
    </p:spTree>
    <p:extLst>
      <p:ext uri="{BB962C8B-B14F-4D97-AF65-F5344CB8AC3E}">
        <p14:creationId xmlns:p14="http://schemas.microsoft.com/office/powerpoint/2010/main" val="9177721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54C0F2-6ABB-0147-9C4F-76F65DEAE543}"/>
              </a:ext>
            </a:extLst>
          </p:cNvPr>
          <p:cNvSpPr>
            <a:spLocks noGrp="1"/>
          </p:cNvSpPr>
          <p:nvPr>
            <p:ph type="title"/>
          </p:nvPr>
        </p:nvSpPr>
        <p:spPr/>
        <p:txBody>
          <a:bodyPr/>
          <a:lstStyle/>
          <a:p>
            <a:r>
              <a:rPr lang="en-US" dirty="0"/>
              <a:t>02. Loading Custom Data</a:t>
            </a:r>
          </a:p>
        </p:txBody>
      </p:sp>
      <p:sp>
        <p:nvSpPr>
          <p:cNvPr id="3" name="Text Placeholder 2">
            <a:extLst>
              <a:ext uri="{FF2B5EF4-FFF2-40B4-BE49-F238E27FC236}">
                <a16:creationId xmlns:a16="http://schemas.microsoft.com/office/drawing/2014/main" id="{4211EDFE-A71F-CF4B-A4D5-83ABF5E62BBA}"/>
              </a:ext>
            </a:extLst>
          </p:cNvPr>
          <p:cNvSpPr>
            <a:spLocks noGrp="1"/>
          </p:cNvSpPr>
          <p:nvPr>
            <p:ph type="body" idx="1"/>
          </p:nvPr>
        </p:nvSpPr>
        <p:spPr/>
        <p:txBody>
          <a:bodyPr/>
          <a:lstStyle/>
          <a:p>
            <a:r>
              <a:rPr lang="en-US" dirty="0"/>
              <a:t>Create a reusable R script to load your own data and save a data mapping.</a:t>
            </a:r>
          </a:p>
        </p:txBody>
      </p:sp>
    </p:spTree>
    <p:extLst>
      <p:ext uri="{BB962C8B-B14F-4D97-AF65-F5344CB8AC3E}">
        <p14:creationId xmlns:p14="http://schemas.microsoft.com/office/powerpoint/2010/main" val="34592423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9EB27D-DAA8-DA4F-8DD2-2FB136BB321A}"/>
              </a:ext>
            </a:extLst>
          </p:cNvPr>
          <p:cNvSpPr>
            <a:spLocks noGrp="1"/>
          </p:cNvSpPr>
          <p:nvPr>
            <p:ph type="title"/>
          </p:nvPr>
        </p:nvSpPr>
        <p:spPr>
          <a:xfrm>
            <a:off x="838200" y="365125"/>
            <a:ext cx="10515600" cy="777875"/>
          </a:xfrm>
        </p:spPr>
        <p:txBody>
          <a:bodyPr/>
          <a:lstStyle/>
          <a:p>
            <a:r>
              <a:rPr lang="en-US" dirty="0"/>
              <a:t>?</a:t>
            </a:r>
            <a:r>
              <a:rPr lang="en-US" dirty="0" err="1"/>
              <a:t>safetyGraphicsApp</a:t>
            </a:r>
            <a:r>
              <a:rPr lang="en-US" dirty="0"/>
              <a:t> </a:t>
            </a:r>
            <a:r>
              <a:rPr lang="en-US" sz="2400" dirty="0">
                <a:hlinkClick r:id="rId3"/>
              </a:rPr>
              <a:t>docs</a:t>
            </a:r>
            <a:endParaRPr lang="en-US" dirty="0"/>
          </a:p>
        </p:txBody>
      </p:sp>
      <p:sp>
        <p:nvSpPr>
          <p:cNvPr id="4" name="TextBox 3">
            <a:extLst>
              <a:ext uri="{FF2B5EF4-FFF2-40B4-BE49-F238E27FC236}">
                <a16:creationId xmlns:a16="http://schemas.microsoft.com/office/drawing/2014/main" id="{0CA11EAC-275A-4541-A14B-ADABCB399694}"/>
              </a:ext>
            </a:extLst>
          </p:cNvPr>
          <p:cNvSpPr txBox="1"/>
          <p:nvPr/>
        </p:nvSpPr>
        <p:spPr>
          <a:xfrm>
            <a:off x="726967" y="1255606"/>
            <a:ext cx="4019206" cy="4524315"/>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p>
            <a:r>
              <a:rPr lang="en-US" dirty="0" err="1"/>
              <a:t>safetyGraphicsApp</a:t>
            </a:r>
            <a:r>
              <a:rPr lang="en-US" dirty="0">
                <a:effectLst/>
              </a:rPr>
              <a:t>(</a:t>
            </a:r>
            <a:r>
              <a:rPr lang="en-US" dirty="0"/>
              <a:t> </a:t>
            </a:r>
          </a:p>
          <a:p>
            <a:r>
              <a:rPr lang="en-US" dirty="0"/>
              <a:t>  </a:t>
            </a:r>
            <a:r>
              <a:rPr lang="en-US" dirty="0" err="1"/>
              <a:t>domainData</a:t>
            </a:r>
            <a:r>
              <a:rPr lang="en-US" dirty="0"/>
              <a:t> </a:t>
            </a:r>
            <a:r>
              <a:rPr lang="en-US" dirty="0">
                <a:effectLst/>
              </a:rPr>
              <a:t>=</a:t>
            </a:r>
            <a:r>
              <a:rPr lang="en-US" dirty="0"/>
              <a:t> list</a:t>
            </a:r>
            <a:r>
              <a:rPr lang="en-US" dirty="0">
                <a:effectLst/>
              </a:rPr>
              <a:t>(</a:t>
            </a:r>
          </a:p>
          <a:p>
            <a:r>
              <a:rPr lang="en-US" dirty="0"/>
              <a:t>    labs </a:t>
            </a:r>
            <a:r>
              <a:rPr lang="en-US" dirty="0">
                <a:effectLst/>
              </a:rPr>
              <a:t>=</a:t>
            </a:r>
            <a:r>
              <a:rPr lang="en-US" dirty="0"/>
              <a:t> </a:t>
            </a:r>
            <a:r>
              <a:rPr lang="en-US" dirty="0" err="1"/>
              <a:t>safetyData</a:t>
            </a:r>
            <a:r>
              <a:rPr lang="en-US" dirty="0"/>
              <a:t>::</a:t>
            </a:r>
            <a:r>
              <a:rPr lang="en-US" dirty="0" err="1"/>
              <a:t>adam_adlbc</a:t>
            </a:r>
            <a:r>
              <a:rPr lang="en-US" dirty="0"/>
              <a:t>,</a:t>
            </a:r>
          </a:p>
          <a:p>
            <a:r>
              <a:rPr lang="en-US" dirty="0"/>
              <a:t>    </a:t>
            </a:r>
            <a:r>
              <a:rPr lang="en-US" dirty="0" err="1"/>
              <a:t>aes</a:t>
            </a:r>
            <a:r>
              <a:rPr lang="en-US" dirty="0"/>
              <a:t> </a:t>
            </a:r>
            <a:r>
              <a:rPr lang="en-US" dirty="0">
                <a:effectLst/>
              </a:rPr>
              <a:t>=</a:t>
            </a:r>
            <a:r>
              <a:rPr lang="en-US" dirty="0"/>
              <a:t> </a:t>
            </a:r>
            <a:r>
              <a:rPr lang="en-US" dirty="0" err="1"/>
              <a:t>safetyData</a:t>
            </a:r>
            <a:r>
              <a:rPr lang="en-US" dirty="0"/>
              <a:t>::adam_adae, </a:t>
            </a:r>
          </a:p>
          <a:p>
            <a:r>
              <a:rPr lang="en-US" dirty="0"/>
              <a:t>    dm </a:t>
            </a:r>
            <a:r>
              <a:rPr lang="en-US" dirty="0">
                <a:effectLst/>
              </a:rPr>
              <a:t>=</a:t>
            </a:r>
            <a:r>
              <a:rPr lang="en-US" dirty="0"/>
              <a:t> </a:t>
            </a:r>
            <a:r>
              <a:rPr lang="en-US" dirty="0" err="1"/>
              <a:t>safetyData</a:t>
            </a:r>
            <a:r>
              <a:rPr lang="en-US" dirty="0"/>
              <a:t>::</a:t>
            </a:r>
            <a:r>
              <a:rPr lang="en-US" dirty="0" err="1"/>
              <a:t>adam_adsl</a:t>
            </a:r>
            <a:endParaRPr lang="en-US" dirty="0"/>
          </a:p>
          <a:p>
            <a:r>
              <a:rPr lang="en-US" dirty="0">
                <a:effectLst/>
              </a:rPr>
              <a:t>  )</a:t>
            </a:r>
            <a:r>
              <a:rPr lang="en-US" dirty="0"/>
              <a:t>,  </a:t>
            </a:r>
          </a:p>
          <a:p>
            <a:r>
              <a:rPr lang="en-US" dirty="0"/>
              <a:t>  meta </a:t>
            </a:r>
            <a:r>
              <a:rPr lang="en-US" dirty="0">
                <a:effectLst/>
              </a:rPr>
              <a:t>=</a:t>
            </a:r>
            <a:r>
              <a:rPr lang="en-US" dirty="0"/>
              <a:t> </a:t>
            </a:r>
            <a:r>
              <a:rPr lang="en-US" dirty="0" err="1"/>
              <a:t>safetyGraphics</a:t>
            </a:r>
            <a:r>
              <a:rPr lang="en-US" dirty="0"/>
              <a:t>::meta,</a:t>
            </a:r>
          </a:p>
          <a:p>
            <a:r>
              <a:rPr lang="en-US" dirty="0"/>
              <a:t>  charts </a:t>
            </a:r>
            <a:r>
              <a:rPr lang="en-US" dirty="0">
                <a:effectLst/>
              </a:rPr>
              <a:t>=</a:t>
            </a:r>
            <a:r>
              <a:rPr lang="en-US" dirty="0"/>
              <a:t> </a:t>
            </a:r>
            <a:r>
              <a:rPr lang="en-US" dirty="0">
                <a:effectLst/>
              </a:rPr>
              <a:t>NULL</a:t>
            </a:r>
            <a:r>
              <a:rPr lang="en-US" dirty="0"/>
              <a:t>, </a:t>
            </a:r>
          </a:p>
          <a:p>
            <a:r>
              <a:rPr lang="en-US" dirty="0"/>
              <a:t>  mapping </a:t>
            </a:r>
            <a:r>
              <a:rPr lang="en-US" dirty="0">
                <a:effectLst/>
              </a:rPr>
              <a:t>=</a:t>
            </a:r>
            <a:r>
              <a:rPr lang="en-US" dirty="0"/>
              <a:t> </a:t>
            </a:r>
            <a:r>
              <a:rPr lang="en-US" dirty="0">
                <a:effectLst/>
              </a:rPr>
              <a:t>NULL</a:t>
            </a:r>
            <a:r>
              <a:rPr lang="en-US" dirty="0"/>
              <a:t>, </a:t>
            </a:r>
          </a:p>
          <a:p>
            <a:r>
              <a:rPr lang="en-US" dirty="0"/>
              <a:t>  </a:t>
            </a:r>
            <a:r>
              <a:rPr lang="en-US" dirty="0" err="1"/>
              <a:t>autoMapping</a:t>
            </a:r>
            <a:r>
              <a:rPr lang="en-US" dirty="0"/>
              <a:t> </a:t>
            </a:r>
            <a:r>
              <a:rPr lang="en-US" dirty="0">
                <a:effectLst/>
              </a:rPr>
              <a:t>=</a:t>
            </a:r>
            <a:r>
              <a:rPr lang="en-US" dirty="0"/>
              <a:t> </a:t>
            </a:r>
            <a:r>
              <a:rPr lang="en-US" dirty="0">
                <a:effectLst/>
              </a:rPr>
              <a:t>TRUE</a:t>
            </a:r>
            <a:r>
              <a:rPr lang="en-US" dirty="0"/>
              <a:t>, </a:t>
            </a:r>
          </a:p>
          <a:p>
            <a:r>
              <a:rPr lang="en-US" dirty="0"/>
              <a:t>  </a:t>
            </a:r>
            <a:r>
              <a:rPr lang="en-US" dirty="0" err="1"/>
              <a:t>filterDomain</a:t>
            </a:r>
            <a:r>
              <a:rPr lang="en-US" dirty="0"/>
              <a:t> </a:t>
            </a:r>
            <a:r>
              <a:rPr lang="en-US" dirty="0">
                <a:effectLst/>
              </a:rPr>
              <a:t>=</a:t>
            </a:r>
            <a:r>
              <a:rPr lang="en-US" dirty="0"/>
              <a:t> "dm", </a:t>
            </a:r>
          </a:p>
          <a:p>
            <a:r>
              <a:rPr lang="en-US" dirty="0"/>
              <a:t>  </a:t>
            </a:r>
            <a:r>
              <a:rPr lang="en-US" dirty="0" err="1"/>
              <a:t>chartSettingsPaths</a:t>
            </a:r>
            <a:r>
              <a:rPr lang="en-US" dirty="0"/>
              <a:t> </a:t>
            </a:r>
            <a:r>
              <a:rPr lang="en-US" dirty="0">
                <a:effectLst/>
              </a:rPr>
              <a:t>=</a:t>
            </a:r>
            <a:r>
              <a:rPr lang="en-US" dirty="0"/>
              <a:t> </a:t>
            </a:r>
            <a:r>
              <a:rPr lang="en-US" dirty="0">
                <a:effectLst/>
              </a:rPr>
              <a:t>NULL</a:t>
            </a:r>
            <a:r>
              <a:rPr lang="en-US" dirty="0"/>
              <a:t> </a:t>
            </a:r>
          </a:p>
          <a:p>
            <a:r>
              <a:rPr lang="en-US" dirty="0">
                <a:effectLst/>
              </a:rPr>
              <a:t>)</a:t>
            </a:r>
          </a:p>
          <a:p>
            <a:endParaRPr lang="en-US" dirty="0"/>
          </a:p>
          <a:p>
            <a:br>
              <a:rPr lang="en-US" dirty="0"/>
            </a:br>
            <a:endParaRPr lang="en-US" dirty="0">
              <a:latin typeface="Monaco" pitchFamily="2" charset="77"/>
            </a:endParaRPr>
          </a:p>
        </p:txBody>
      </p:sp>
      <p:graphicFrame>
        <p:nvGraphicFramePr>
          <p:cNvPr id="8" name="Table 7">
            <a:extLst>
              <a:ext uri="{FF2B5EF4-FFF2-40B4-BE49-F238E27FC236}">
                <a16:creationId xmlns:a16="http://schemas.microsoft.com/office/drawing/2014/main" id="{6A968C72-F794-1A42-980A-58BA80E94130}"/>
              </a:ext>
            </a:extLst>
          </p:cNvPr>
          <p:cNvGraphicFramePr>
            <a:graphicFrameLocks noGrp="1"/>
          </p:cNvGraphicFramePr>
          <p:nvPr>
            <p:extLst>
              <p:ext uri="{D42A27DB-BD31-4B8C-83A1-F6EECF244321}">
                <p14:modId xmlns:p14="http://schemas.microsoft.com/office/powerpoint/2010/main" val="3741616765"/>
              </p:ext>
            </p:extLst>
          </p:nvPr>
        </p:nvGraphicFramePr>
        <p:xfrm>
          <a:off x="5189843" y="1255606"/>
          <a:ext cx="5498943" cy="4524314"/>
        </p:xfrm>
        <a:graphic>
          <a:graphicData uri="http://schemas.openxmlformats.org/drawingml/2006/table">
            <a:tbl>
              <a:tblPr/>
              <a:tblGrid>
                <a:gridCol w="1174862">
                  <a:extLst>
                    <a:ext uri="{9D8B030D-6E8A-4147-A177-3AD203B41FA5}">
                      <a16:colId xmlns:a16="http://schemas.microsoft.com/office/drawing/2014/main" val="2327128976"/>
                    </a:ext>
                  </a:extLst>
                </a:gridCol>
                <a:gridCol w="4324081">
                  <a:extLst>
                    <a:ext uri="{9D8B030D-6E8A-4147-A177-3AD203B41FA5}">
                      <a16:colId xmlns:a16="http://schemas.microsoft.com/office/drawing/2014/main" val="1189745381"/>
                    </a:ext>
                  </a:extLst>
                </a:gridCol>
              </a:tblGrid>
              <a:tr h="469890">
                <a:tc>
                  <a:txBody>
                    <a:bodyPr/>
                    <a:lstStyle/>
                    <a:p>
                      <a:pPr algn="r" fontAlgn="t"/>
                      <a:r>
                        <a:rPr lang="en-US" sz="1100" b="1" dirty="0" err="1">
                          <a:effectLst/>
                        </a:rPr>
                        <a:t>domainData</a:t>
                      </a:r>
                      <a:endParaRPr lang="en-US" sz="1100" b="1" dirty="0">
                        <a:effectLst/>
                      </a:endParaRPr>
                    </a:p>
                  </a:txBody>
                  <a:tcPr marL="47817" marR="49809" marT="23908" marB="23908">
                    <a:lnL>
                      <a:noFill/>
                    </a:lnL>
                    <a:lnR>
                      <a:noFill/>
                    </a:lnR>
                    <a:lnT>
                      <a:noFill/>
                    </a:lnT>
                    <a:lnB>
                      <a:noFill/>
                    </a:lnB>
                    <a:solidFill>
                      <a:srgbClr val="FFFFFF"/>
                    </a:solidFill>
                  </a:tcPr>
                </a:tc>
                <a:tc>
                  <a:txBody>
                    <a:bodyPr/>
                    <a:lstStyle/>
                    <a:p>
                      <a:pPr fontAlgn="t"/>
                      <a:r>
                        <a:rPr lang="en-US" sz="1100" dirty="0">
                          <a:effectLst/>
                        </a:rPr>
                        <a:t>named list of </a:t>
                      </a:r>
                      <a:r>
                        <a:rPr lang="en-US" sz="1100" dirty="0" err="1">
                          <a:effectLst/>
                        </a:rPr>
                        <a:t>data.frames</a:t>
                      </a:r>
                      <a:r>
                        <a:rPr lang="en-US" sz="1100" dirty="0">
                          <a:effectLst/>
                        </a:rPr>
                        <a:t> to be loaded into the app. Sample </a:t>
                      </a:r>
                      <a:r>
                        <a:rPr lang="en-US" sz="1100" dirty="0" err="1">
                          <a:effectLst/>
                        </a:rPr>
                        <a:t>AdAM</a:t>
                      </a:r>
                      <a:r>
                        <a:rPr lang="en-US" sz="1100" dirty="0">
                          <a:effectLst/>
                        </a:rPr>
                        <a:t> data from the </a:t>
                      </a:r>
                      <a:r>
                        <a:rPr lang="en-US" sz="1100" dirty="0" err="1">
                          <a:effectLst/>
                        </a:rPr>
                        <a:t>safetyData</a:t>
                      </a:r>
                      <a:r>
                        <a:rPr lang="en-US" sz="1100" dirty="0">
                          <a:effectLst/>
                        </a:rPr>
                        <a:t> package used by default</a:t>
                      </a:r>
                    </a:p>
                  </a:txBody>
                  <a:tcPr marL="47817" marR="47817" marT="23908" marB="23908">
                    <a:lnL>
                      <a:noFill/>
                    </a:lnL>
                    <a:lnR>
                      <a:noFill/>
                    </a:lnR>
                    <a:lnT>
                      <a:noFill/>
                    </a:lnT>
                    <a:lnB>
                      <a:noFill/>
                    </a:lnB>
                    <a:solidFill>
                      <a:srgbClr val="FFFFFF"/>
                    </a:solidFill>
                  </a:tcPr>
                </a:tc>
                <a:extLst>
                  <a:ext uri="{0D108BD9-81ED-4DB2-BD59-A6C34878D82A}">
                    <a16:rowId xmlns:a16="http://schemas.microsoft.com/office/drawing/2014/main" val="3595753475"/>
                  </a:ext>
                </a:extLst>
              </a:tr>
              <a:tr h="265633">
                <a:tc>
                  <a:txBody>
                    <a:bodyPr/>
                    <a:lstStyle/>
                    <a:p>
                      <a:pPr algn="r" fontAlgn="t"/>
                      <a:r>
                        <a:rPr lang="en-US" sz="1100" b="1" dirty="0">
                          <a:effectLst/>
                        </a:rPr>
                        <a:t>charts</a:t>
                      </a:r>
                    </a:p>
                  </a:txBody>
                  <a:tcPr marL="47817" marR="49809" marT="23908" marB="23908">
                    <a:lnL>
                      <a:noFill/>
                    </a:lnL>
                    <a:lnR>
                      <a:noFill/>
                    </a:lnR>
                    <a:lnT>
                      <a:noFill/>
                    </a:lnT>
                    <a:lnB>
                      <a:noFill/>
                    </a:lnB>
                    <a:solidFill>
                      <a:srgbClr val="FFFFFF"/>
                    </a:solidFill>
                  </a:tcPr>
                </a:tc>
                <a:tc>
                  <a:txBody>
                    <a:bodyPr/>
                    <a:lstStyle/>
                    <a:p>
                      <a:pPr fontAlgn="t"/>
                      <a:r>
                        <a:rPr lang="en-US" sz="1100" dirty="0">
                          <a:effectLst/>
                        </a:rPr>
                        <a:t>list of charts in the format produced by </a:t>
                      </a:r>
                      <a:r>
                        <a:rPr lang="en-US" sz="1100" dirty="0" err="1">
                          <a:effectLst/>
                        </a:rPr>
                        <a:t>safetyGraphics</a:t>
                      </a:r>
                      <a:r>
                        <a:rPr lang="en-US" sz="1100" dirty="0">
                          <a:effectLst/>
                        </a:rPr>
                        <a:t>::</a:t>
                      </a:r>
                      <a:r>
                        <a:rPr lang="en-US" sz="1100" dirty="0" err="1">
                          <a:effectLst/>
                        </a:rPr>
                        <a:t>makeChartConfig</a:t>
                      </a:r>
                      <a:r>
                        <a:rPr lang="en-US" sz="1100" dirty="0">
                          <a:effectLst/>
                        </a:rPr>
                        <a:t>()</a:t>
                      </a:r>
                    </a:p>
                  </a:txBody>
                  <a:tcPr marL="47817" marR="47817" marT="23908" marB="23908">
                    <a:lnL>
                      <a:noFill/>
                    </a:lnL>
                    <a:lnR>
                      <a:noFill/>
                    </a:lnR>
                    <a:lnT>
                      <a:noFill/>
                    </a:lnT>
                    <a:lnB>
                      <a:noFill/>
                    </a:lnB>
                    <a:solidFill>
                      <a:srgbClr val="FFFFFF"/>
                    </a:solidFill>
                  </a:tcPr>
                </a:tc>
                <a:extLst>
                  <a:ext uri="{0D108BD9-81ED-4DB2-BD59-A6C34878D82A}">
                    <a16:rowId xmlns:a16="http://schemas.microsoft.com/office/drawing/2014/main" val="2877853385"/>
                  </a:ext>
                </a:extLst>
              </a:tr>
              <a:tr h="469890">
                <a:tc>
                  <a:txBody>
                    <a:bodyPr/>
                    <a:lstStyle/>
                    <a:p>
                      <a:pPr algn="r" fontAlgn="t"/>
                      <a:r>
                        <a:rPr lang="en-US" sz="1100" b="1" dirty="0">
                          <a:effectLst/>
                        </a:rPr>
                        <a:t>mapping</a:t>
                      </a:r>
                    </a:p>
                  </a:txBody>
                  <a:tcPr marL="47817" marR="49809" marT="23908" marB="23908">
                    <a:lnL>
                      <a:noFill/>
                    </a:lnL>
                    <a:lnR>
                      <a:noFill/>
                    </a:lnR>
                    <a:lnT>
                      <a:noFill/>
                    </a:lnT>
                    <a:lnB>
                      <a:noFill/>
                    </a:lnB>
                    <a:solidFill>
                      <a:srgbClr val="FFFFFF"/>
                    </a:solidFill>
                  </a:tcPr>
                </a:tc>
                <a:tc>
                  <a:txBody>
                    <a:bodyPr/>
                    <a:lstStyle/>
                    <a:p>
                      <a:pPr fontAlgn="t"/>
                      <a:r>
                        <a:rPr lang="en-US" sz="1100" dirty="0">
                          <a:effectLst/>
                        </a:rPr>
                        <a:t>list specifying the initial mapping values for each data mapping for each domain (e.g. list(</a:t>
                      </a:r>
                      <a:r>
                        <a:rPr lang="en-US" sz="1100" dirty="0" err="1">
                          <a:effectLst/>
                        </a:rPr>
                        <a:t>aes</a:t>
                      </a:r>
                      <a:r>
                        <a:rPr lang="en-US" sz="1100" dirty="0">
                          <a:effectLst/>
                        </a:rPr>
                        <a:t>= list(</a:t>
                      </a:r>
                      <a:r>
                        <a:rPr lang="en-US" sz="1100" dirty="0" err="1">
                          <a:effectLst/>
                        </a:rPr>
                        <a:t>id_col</a:t>
                      </a:r>
                      <a:r>
                        <a:rPr lang="en-US" sz="1100" dirty="0">
                          <a:effectLst/>
                        </a:rPr>
                        <a:t>='USUBJID', </a:t>
                      </a:r>
                      <a:r>
                        <a:rPr lang="en-US" sz="1100" dirty="0" err="1">
                          <a:effectLst/>
                        </a:rPr>
                        <a:t>seq_col</a:t>
                      </a:r>
                      <a:r>
                        <a:rPr lang="en-US" sz="1100" dirty="0">
                          <a:effectLst/>
                        </a:rPr>
                        <a:t>='AESEQ')).</a:t>
                      </a:r>
                    </a:p>
                  </a:txBody>
                  <a:tcPr marL="47817" marR="47817" marT="23908" marB="23908">
                    <a:lnL>
                      <a:noFill/>
                    </a:lnL>
                    <a:lnR>
                      <a:noFill/>
                    </a:lnR>
                    <a:lnT>
                      <a:noFill/>
                    </a:lnT>
                    <a:lnB>
                      <a:noFill/>
                    </a:lnB>
                    <a:solidFill>
                      <a:srgbClr val="FFFFFF"/>
                    </a:solidFill>
                  </a:tcPr>
                </a:tc>
                <a:extLst>
                  <a:ext uri="{0D108BD9-81ED-4DB2-BD59-A6C34878D82A}">
                    <a16:rowId xmlns:a16="http://schemas.microsoft.com/office/drawing/2014/main" val="2190209551"/>
                  </a:ext>
                </a:extLst>
              </a:tr>
              <a:tr h="881130">
                <a:tc>
                  <a:txBody>
                    <a:bodyPr/>
                    <a:lstStyle/>
                    <a:p>
                      <a:pPr algn="r" fontAlgn="t"/>
                      <a:r>
                        <a:rPr lang="en-US" sz="1100" dirty="0" err="1">
                          <a:effectLst/>
                        </a:rPr>
                        <a:t>autoMapping</a:t>
                      </a:r>
                      <a:endParaRPr lang="en-US" sz="1100" dirty="0">
                        <a:effectLst/>
                      </a:endParaRPr>
                    </a:p>
                  </a:txBody>
                  <a:tcPr marL="47817" marR="49809" marT="23908" marB="23908">
                    <a:lnL>
                      <a:noFill/>
                    </a:lnL>
                    <a:lnR>
                      <a:noFill/>
                    </a:lnR>
                    <a:lnT>
                      <a:noFill/>
                    </a:lnT>
                    <a:lnB>
                      <a:noFill/>
                    </a:lnB>
                    <a:solidFill>
                      <a:srgbClr val="FFFFFF"/>
                    </a:solidFill>
                  </a:tcPr>
                </a:tc>
                <a:tc>
                  <a:txBody>
                    <a:bodyPr/>
                    <a:lstStyle/>
                    <a:p>
                      <a:pPr fontAlgn="t"/>
                      <a:r>
                        <a:rPr lang="en-US" sz="1100" dirty="0" err="1">
                          <a:effectLst/>
                        </a:rPr>
                        <a:t>boolean</a:t>
                      </a:r>
                      <a:r>
                        <a:rPr lang="en-US" sz="1100" dirty="0">
                          <a:effectLst/>
                        </a:rPr>
                        <a:t> indicating whether the app should attempt to automatically detect data standards and generate mappings for the data provided. Values specified in the mapping parameter overwrite automatically generated mappings when both are found. Defaults to true.</a:t>
                      </a:r>
                    </a:p>
                  </a:txBody>
                  <a:tcPr marL="47817" marR="47817" marT="23908" marB="23908">
                    <a:lnL>
                      <a:noFill/>
                    </a:lnL>
                    <a:lnR>
                      <a:noFill/>
                    </a:lnR>
                    <a:lnT>
                      <a:noFill/>
                    </a:lnT>
                    <a:lnB>
                      <a:noFill/>
                    </a:lnB>
                    <a:solidFill>
                      <a:srgbClr val="FFFFFF"/>
                    </a:solidFill>
                  </a:tcPr>
                </a:tc>
                <a:extLst>
                  <a:ext uri="{0D108BD9-81ED-4DB2-BD59-A6C34878D82A}">
                    <a16:rowId xmlns:a16="http://schemas.microsoft.com/office/drawing/2014/main" val="2692246145"/>
                  </a:ext>
                </a:extLst>
              </a:tr>
              <a:tr h="675510">
                <a:tc>
                  <a:txBody>
                    <a:bodyPr/>
                    <a:lstStyle/>
                    <a:p>
                      <a:pPr algn="r" fontAlgn="t"/>
                      <a:r>
                        <a:rPr lang="en-US" sz="1100" dirty="0">
                          <a:effectLst/>
                        </a:rPr>
                        <a:t>meta</a:t>
                      </a:r>
                    </a:p>
                  </a:txBody>
                  <a:tcPr marL="47817" marR="49809" marT="23908" marB="23908">
                    <a:lnL>
                      <a:noFill/>
                    </a:lnL>
                    <a:lnR>
                      <a:noFill/>
                    </a:lnR>
                    <a:lnT>
                      <a:noFill/>
                    </a:lnT>
                    <a:lnB>
                      <a:noFill/>
                    </a:lnB>
                    <a:solidFill>
                      <a:srgbClr val="FFFFFF"/>
                    </a:solidFill>
                  </a:tcPr>
                </a:tc>
                <a:tc>
                  <a:txBody>
                    <a:bodyPr/>
                    <a:lstStyle/>
                    <a:p>
                      <a:pPr fontAlgn="t"/>
                      <a:r>
                        <a:rPr lang="en-US" sz="1100" dirty="0">
                          <a:effectLst/>
                        </a:rPr>
                        <a:t>data frame containing the metadata for use in the app. See the preloaded file (</a:t>
                      </a:r>
                      <a:r>
                        <a:rPr lang="en-US" sz="1100" u="none" strike="noStrike" dirty="0">
                          <a:solidFill>
                            <a:srgbClr val="375F84"/>
                          </a:solidFill>
                          <a:effectLst/>
                        </a:rPr>
                        <a:t>?safetyGraphics::meta</a:t>
                      </a:r>
                      <a:r>
                        <a:rPr lang="en-US" sz="1100" dirty="0">
                          <a:effectLst/>
                        </a:rPr>
                        <a:t>) for more data specifications and details. Defaults to </a:t>
                      </a:r>
                      <a:r>
                        <a:rPr lang="en-US" sz="1100" u="none" strike="noStrike" dirty="0">
                          <a:solidFill>
                            <a:srgbClr val="375F84"/>
                          </a:solidFill>
                          <a:effectLst/>
                        </a:rPr>
                        <a:t>safetyGraphics::meta</a:t>
                      </a:r>
                      <a:r>
                        <a:rPr lang="en-US" sz="1100" dirty="0">
                          <a:effectLst/>
                        </a:rPr>
                        <a:t>.</a:t>
                      </a:r>
                    </a:p>
                  </a:txBody>
                  <a:tcPr marL="47817" marR="47817" marT="23908" marB="23908">
                    <a:lnL>
                      <a:noFill/>
                    </a:lnL>
                    <a:lnR>
                      <a:noFill/>
                    </a:lnR>
                    <a:lnT>
                      <a:noFill/>
                    </a:lnT>
                    <a:lnB>
                      <a:noFill/>
                    </a:lnB>
                    <a:solidFill>
                      <a:srgbClr val="FFFFFF"/>
                    </a:solidFill>
                  </a:tcPr>
                </a:tc>
                <a:extLst>
                  <a:ext uri="{0D108BD9-81ED-4DB2-BD59-A6C34878D82A}">
                    <a16:rowId xmlns:a16="http://schemas.microsoft.com/office/drawing/2014/main" val="279543528"/>
                  </a:ext>
                </a:extLst>
              </a:tr>
              <a:tr h="675510">
                <a:tc>
                  <a:txBody>
                    <a:bodyPr/>
                    <a:lstStyle/>
                    <a:p>
                      <a:pPr algn="r" fontAlgn="t"/>
                      <a:r>
                        <a:rPr lang="en-US" sz="1100">
                          <a:effectLst/>
                        </a:rPr>
                        <a:t>filterDomain</a:t>
                      </a:r>
                    </a:p>
                  </a:txBody>
                  <a:tcPr marL="47817" marR="49809" marT="23908" marB="23908">
                    <a:lnL>
                      <a:noFill/>
                    </a:lnL>
                    <a:lnR>
                      <a:noFill/>
                    </a:lnR>
                    <a:lnT>
                      <a:noFill/>
                    </a:lnT>
                    <a:lnB>
                      <a:noFill/>
                    </a:lnB>
                    <a:solidFill>
                      <a:srgbClr val="FFFFFF"/>
                    </a:solidFill>
                  </a:tcPr>
                </a:tc>
                <a:tc>
                  <a:txBody>
                    <a:bodyPr/>
                    <a:lstStyle/>
                    <a:p>
                      <a:pPr fontAlgn="t"/>
                      <a:r>
                        <a:rPr lang="en-US" sz="1100">
                          <a:effectLst/>
                        </a:rPr>
                        <a:t>domain used for the data/filter tab. Demographics ("dm") is used by default. Using a domain that is not one record per participant is not recommended.</a:t>
                      </a:r>
                    </a:p>
                  </a:txBody>
                  <a:tcPr marL="47817" marR="47817" marT="23908" marB="23908">
                    <a:lnL>
                      <a:noFill/>
                    </a:lnL>
                    <a:lnR>
                      <a:noFill/>
                    </a:lnR>
                    <a:lnT>
                      <a:noFill/>
                    </a:lnT>
                    <a:lnB>
                      <a:noFill/>
                    </a:lnB>
                    <a:solidFill>
                      <a:srgbClr val="FFFFFF"/>
                    </a:solidFill>
                  </a:tcPr>
                </a:tc>
                <a:extLst>
                  <a:ext uri="{0D108BD9-81ED-4DB2-BD59-A6C34878D82A}">
                    <a16:rowId xmlns:a16="http://schemas.microsoft.com/office/drawing/2014/main" val="2746917370"/>
                  </a:ext>
                </a:extLst>
              </a:tr>
              <a:tr h="1086751">
                <a:tc>
                  <a:txBody>
                    <a:bodyPr/>
                    <a:lstStyle/>
                    <a:p>
                      <a:pPr algn="r" fontAlgn="t"/>
                      <a:r>
                        <a:rPr lang="en-US" sz="1100">
                          <a:effectLst/>
                        </a:rPr>
                        <a:t>chartSettingsPaths</a:t>
                      </a:r>
                    </a:p>
                  </a:txBody>
                  <a:tcPr marL="47817" marR="49809" marT="23908" marB="23908">
                    <a:lnL>
                      <a:noFill/>
                    </a:lnL>
                    <a:lnR>
                      <a:noFill/>
                    </a:lnR>
                    <a:lnT>
                      <a:noFill/>
                    </a:lnT>
                    <a:lnB>
                      <a:noFill/>
                    </a:lnB>
                    <a:solidFill>
                      <a:srgbClr val="FFFFFF"/>
                    </a:solidFill>
                  </a:tcPr>
                </a:tc>
                <a:tc>
                  <a:txBody>
                    <a:bodyPr/>
                    <a:lstStyle/>
                    <a:p>
                      <a:pPr fontAlgn="t"/>
                      <a:r>
                        <a:rPr lang="en-US" sz="1100" dirty="0">
                          <a:effectLst/>
                        </a:rPr>
                        <a:t>path(s) where customization functions are saved relative to your working directory. All charts can have initialization (e.g. </a:t>
                      </a:r>
                      <a:r>
                        <a:rPr lang="en-US" sz="1100" dirty="0" err="1">
                          <a:effectLst/>
                        </a:rPr>
                        <a:t>myChart_Init.R</a:t>
                      </a:r>
                      <a:r>
                        <a:rPr lang="en-US" sz="1100" dirty="0">
                          <a:effectLst/>
                        </a:rPr>
                        <a:t>) and static charts can have charting functions (e.g. </a:t>
                      </a:r>
                      <a:r>
                        <a:rPr lang="en-US" sz="1100" dirty="0" err="1">
                          <a:effectLst/>
                        </a:rPr>
                        <a:t>myGraphic_Chart.R</a:t>
                      </a:r>
                      <a:r>
                        <a:rPr lang="en-US" sz="1100" dirty="0">
                          <a:effectLst/>
                        </a:rPr>
                        <a:t>). All R files in this folder are sourced and files with the correct naming convention are linked to the chart. See the Custom Charts vignette for more details.</a:t>
                      </a:r>
                    </a:p>
                  </a:txBody>
                  <a:tcPr marL="47817" marR="47817" marT="23908" marB="23908">
                    <a:lnL>
                      <a:noFill/>
                    </a:lnL>
                    <a:lnR>
                      <a:noFill/>
                    </a:lnR>
                    <a:lnT>
                      <a:noFill/>
                    </a:lnT>
                    <a:lnB>
                      <a:noFill/>
                    </a:lnB>
                    <a:solidFill>
                      <a:srgbClr val="FFFFFF"/>
                    </a:solidFill>
                  </a:tcPr>
                </a:tc>
                <a:extLst>
                  <a:ext uri="{0D108BD9-81ED-4DB2-BD59-A6C34878D82A}">
                    <a16:rowId xmlns:a16="http://schemas.microsoft.com/office/drawing/2014/main" val="2799160516"/>
                  </a:ext>
                </a:extLst>
              </a:tr>
            </a:tbl>
          </a:graphicData>
        </a:graphic>
      </p:graphicFrame>
    </p:spTree>
    <p:extLst>
      <p:ext uri="{BB962C8B-B14F-4D97-AF65-F5344CB8AC3E}">
        <p14:creationId xmlns:p14="http://schemas.microsoft.com/office/powerpoint/2010/main" val="39997909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10BF8C-5625-3F4F-84D0-048E9320648F}"/>
              </a:ext>
            </a:extLst>
          </p:cNvPr>
          <p:cNvSpPr>
            <a:spLocks noGrp="1"/>
          </p:cNvSpPr>
          <p:nvPr>
            <p:ph type="title"/>
          </p:nvPr>
        </p:nvSpPr>
        <p:spPr/>
        <p:txBody>
          <a:bodyPr/>
          <a:lstStyle/>
          <a:p>
            <a:r>
              <a:rPr lang="en-US" dirty="0" err="1"/>
              <a:t>safetyGraphicsApp</a:t>
            </a:r>
            <a:r>
              <a:rPr lang="en-US" dirty="0"/>
              <a:t>() – Configurable Inputs</a:t>
            </a:r>
          </a:p>
        </p:txBody>
      </p:sp>
      <p:sp>
        <p:nvSpPr>
          <p:cNvPr id="3" name="Content Placeholder 2">
            <a:extLst>
              <a:ext uri="{FF2B5EF4-FFF2-40B4-BE49-F238E27FC236}">
                <a16:creationId xmlns:a16="http://schemas.microsoft.com/office/drawing/2014/main" id="{E11CAE07-D172-904E-BE24-B2BF115A7557}"/>
              </a:ext>
            </a:extLst>
          </p:cNvPr>
          <p:cNvSpPr>
            <a:spLocks noGrp="1"/>
          </p:cNvSpPr>
          <p:nvPr>
            <p:ph idx="1"/>
          </p:nvPr>
        </p:nvSpPr>
        <p:spPr/>
        <p:txBody>
          <a:bodyPr/>
          <a:lstStyle/>
          <a:p>
            <a:r>
              <a:rPr lang="en-US" u="sng" dirty="0" err="1"/>
              <a:t>domainData</a:t>
            </a:r>
            <a:r>
              <a:rPr lang="en-US" dirty="0"/>
              <a:t> – Domain-level Study Data </a:t>
            </a:r>
          </a:p>
          <a:p>
            <a:r>
              <a:rPr lang="en-US" u="sng" dirty="0"/>
              <a:t>mapping</a:t>
            </a:r>
            <a:r>
              <a:rPr lang="en-US" dirty="0"/>
              <a:t> – List identifying the key columns/fields in your data</a:t>
            </a:r>
            <a:endParaRPr lang="en-US" u="sng" dirty="0"/>
          </a:p>
          <a:p>
            <a:r>
              <a:rPr lang="en-US" u="sng" dirty="0"/>
              <a:t>charts</a:t>
            </a:r>
            <a:r>
              <a:rPr lang="en-US" dirty="0"/>
              <a:t> – Define the charts used in the app.</a:t>
            </a:r>
          </a:p>
          <a:p>
            <a:r>
              <a:rPr lang="en-US" u="sng" dirty="0"/>
              <a:t>meta</a:t>
            </a:r>
            <a:r>
              <a:rPr lang="en-US" dirty="0"/>
              <a:t> – Metadata table with info about required columns and fields </a:t>
            </a:r>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42495391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Picture 41">
            <a:extLst>
              <a:ext uri="{FF2B5EF4-FFF2-40B4-BE49-F238E27FC236}">
                <a16:creationId xmlns:a16="http://schemas.microsoft.com/office/drawing/2014/main" id="{88AD76DC-29D0-0D43-BA0B-A245FEE57810}"/>
              </a:ext>
            </a:extLst>
          </p:cNvPr>
          <p:cNvPicPr>
            <a:picLocks noChangeAspect="1"/>
          </p:cNvPicPr>
          <p:nvPr/>
        </p:nvPicPr>
        <p:blipFill>
          <a:blip r:embed="rId3"/>
          <a:stretch>
            <a:fillRect/>
          </a:stretch>
        </p:blipFill>
        <p:spPr>
          <a:xfrm>
            <a:off x="6278545" y="5131865"/>
            <a:ext cx="2332741" cy="1355969"/>
          </a:xfrm>
          <a:prstGeom prst="rect">
            <a:avLst/>
          </a:prstGeom>
        </p:spPr>
      </p:pic>
      <p:sp>
        <p:nvSpPr>
          <p:cNvPr id="4" name="Slide Number Placeholder 3">
            <a:extLst>
              <a:ext uri="{FF2B5EF4-FFF2-40B4-BE49-F238E27FC236}">
                <a16:creationId xmlns:a16="http://schemas.microsoft.com/office/drawing/2014/main" id="{D9B2FAF1-CB8B-2045-9AE9-CDF4F60D8AB6}"/>
              </a:ext>
            </a:extLst>
          </p:cNvPr>
          <p:cNvSpPr>
            <a:spLocks noGrp="1"/>
          </p:cNvSpPr>
          <p:nvPr>
            <p:ph type="sldNum" sz="quarter" idx="12"/>
          </p:nvPr>
        </p:nvSpPr>
        <p:spPr/>
        <p:txBody>
          <a:bodyPr/>
          <a:lstStyle/>
          <a:p>
            <a:fld id="{C4FD4C9A-A48D-894E-B229-7E62E29E9615}" type="slidenum">
              <a:rPr lang="en-US" smtClean="0"/>
              <a:t>25</a:t>
            </a:fld>
            <a:endParaRPr lang="en-US"/>
          </a:p>
        </p:txBody>
      </p:sp>
      <p:pic>
        <p:nvPicPr>
          <p:cNvPr id="6" name="Graphic 5" descr="Table outline">
            <a:extLst>
              <a:ext uri="{FF2B5EF4-FFF2-40B4-BE49-F238E27FC236}">
                <a16:creationId xmlns:a16="http://schemas.microsoft.com/office/drawing/2014/main" id="{E144E68B-FAC5-824E-9300-B1D70DA60DE3}"/>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57234" y="366511"/>
            <a:ext cx="1771652" cy="1771652"/>
          </a:xfrm>
          <a:prstGeom prst="rect">
            <a:avLst/>
          </a:prstGeom>
        </p:spPr>
      </p:pic>
      <p:pic>
        <p:nvPicPr>
          <p:cNvPr id="10" name="Graphic 9" descr="Web design with solid fill">
            <a:extLst>
              <a:ext uri="{FF2B5EF4-FFF2-40B4-BE49-F238E27FC236}">
                <a16:creationId xmlns:a16="http://schemas.microsoft.com/office/drawing/2014/main" id="{F35AEC25-0988-964C-9402-B5D951BDFFD8}"/>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9549846" y="843648"/>
            <a:ext cx="2395537" cy="2395537"/>
          </a:xfrm>
          <a:prstGeom prst="rect">
            <a:avLst/>
          </a:prstGeom>
        </p:spPr>
      </p:pic>
      <p:sp>
        <p:nvSpPr>
          <p:cNvPr id="11" name="TextBox 10">
            <a:extLst>
              <a:ext uri="{FF2B5EF4-FFF2-40B4-BE49-F238E27FC236}">
                <a16:creationId xmlns:a16="http://schemas.microsoft.com/office/drawing/2014/main" id="{1C011664-FC2B-5042-BD93-748562981A39}"/>
              </a:ext>
            </a:extLst>
          </p:cNvPr>
          <p:cNvSpPr txBox="1"/>
          <p:nvPr/>
        </p:nvSpPr>
        <p:spPr>
          <a:xfrm>
            <a:off x="1016649" y="355649"/>
            <a:ext cx="1531188" cy="369332"/>
          </a:xfrm>
          <a:prstGeom prst="rect">
            <a:avLst/>
          </a:prstGeom>
          <a:noFill/>
        </p:spPr>
        <p:txBody>
          <a:bodyPr wrap="none" rtlCol="0">
            <a:spAutoFit/>
          </a:bodyPr>
          <a:lstStyle/>
          <a:p>
            <a:r>
              <a:rPr lang="en-US" dirty="0"/>
              <a:t>Domain Data</a:t>
            </a:r>
          </a:p>
        </p:txBody>
      </p:sp>
      <p:sp>
        <p:nvSpPr>
          <p:cNvPr id="19" name="TextBox 18">
            <a:extLst>
              <a:ext uri="{FF2B5EF4-FFF2-40B4-BE49-F238E27FC236}">
                <a16:creationId xmlns:a16="http://schemas.microsoft.com/office/drawing/2014/main" id="{A6EC747D-7840-1448-AF0B-B845D4DC2110}"/>
              </a:ext>
            </a:extLst>
          </p:cNvPr>
          <p:cNvSpPr txBox="1"/>
          <p:nvPr/>
        </p:nvSpPr>
        <p:spPr>
          <a:xfrm>
            <a:off x="9629359" y="787098"/>
            <a:ext cx="2236510" cy="369332"/>
          </a:xfrm>
          <a:prstGeom prst="rect">
            <a:avLst/>
          </a:prstGeom>
          <a:noFill/>
        </p:spPr>
        <p:txBody>
          <a:bodyPr wrap="none" rtlCol="0">
            <a:spAutoFit/>
          </a:bodyPr>
          <a:lstStyle/>
          <a:p>
            <a:pPr algn="ctr"/>
            <a:r>
              <a:rPr lang="en-US" dirty="0"/>
              <a:t>Interactive Graphics</a:t>
            </a:r>
          </a:p>
        </p:txBody>
      </p:sp>
      <p:sp>
        <p:nvSpPr>
          <p:cNvPr id="2" name="Rectangle 1">
            <a:extLst>
              <a:ext uri="{FF2B5EF4-FFF2-40B4-BE49-F238E27FC236}">
                <a16:creationId xmlns:a16="http://schemas.microsoft.com/office/drawing/2014/main" id="{DFDEADDE-A73E-F54E-90AC-2F10222BCDA4}"/>
              </a:ext>
            </a:extLst>
          </p:cNvPr>
          <p:cNvSpPr/>
          <p:nvPr/>
        </p:nvSpPr>
        <p:spPr>
          <a:xfrm>
            <a:off x="3844052" y="892663"/>
            <a:ext cx="4815957" cy="5686424"/>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661DF261-85AA-C944-AF52-0E4FA86DB65C}"/>
              </a:ext>
            </a:extLst>
          </p:cNvPr>
          <p:cNvCxnSpPr>
            <a:cxnSpLocks/>
          </p:cNvCxnSpPr>
          <p:nvPr/>
        </p:nvCxnSpPr>
        <p:spPr>
          <a:xfrm>
            <a:off x="3205446" y="2254526"/>
            <a:ext cx="538163" cy="19050"/>
          </a:xfrm>
          <a:prstGeom prst="straightConnector1">
            <a:avLst/>
          </a:prstGeom>
          <a:ln w="76200">
            <a:tailEnd type="triangle"/>
          </a:ln>
        </p:spPr>
        <p:style>
          <a:lnRef idx="3">
            <a:schemeClr val="dk1"/>
          </a:lnRef>
          <a:fillRef idx="0">
            <a:schemeClr val="dk1"/>
          </a:fillRef>
          <a:effectRef idx="2">
            <a:schemeClr val="dk1"/>
          </a:effectRef>
          <a:fontRef idx="minor">
            <a:schemeClr val="tx1"/>
          </a:fontRef>
        </p:style>
      </p:cxnSp>
      <p:cxnSp>
        <p:nvCxnSpPr>
          <p:cNvPr id="21" name="Straight Arrow Connector 20">
            <a:extLst>
              <a:ext uri="{FF2B5EF4-FFF2-40B4-BE49-F238E27FC236}">
                <a16:creationId xmlns:a16="http://schemas.microsoft.com/office/drawing/2014/main" id="{F4AB089A-DEF2-2A4C-894E-3CF6E4F6B32D}"/>
              </a:ext>
            </a:extLst>
          </p:cNvPr>
          <p:cNvCxnSpPr>
            <a:cxnSpLocks/>
          </p:cNvCxnSpPr>
          <p:nvPr/>
        </p:nvCxnSpPr>
        <p:spPr>
          <a:xfrm>
            <a:off x="8825791" y="2090189"/>
            <a:ext cx="803014" cy="0"/>
          </a:xfrm>
          <a:prstGeom prst="straightConnector1">
            <a:avLst/>
          </a:prstGeom>
          <a:ln w="76200">
            <a:tailEnd type="triangle"/>
          </a:ln>
        </p:spPr>
        <p:style>
          <a:lnRef idx="3">
            <a:schemeClr val="dk1"/>
          </a:lnRef>
          <a:fillRef idx="0">
            <a:schemeClr val="dk1"/>
          </a:fillRef>
          <a:effectRef idx="2">
            <a:schemeClr val="dk1"/>
          </a:effectRef>
          <a:fontRef idx="minor">
            <a:schemeClr val="tx1"/>
          </a:fontRef>
        </p:style>
      </p:cxnSp>
      <p:pic>
        <p:nvPicPr>
          <p:cNvPr id="23" name="Picture 22">
            <a:extLst>
              <a:ext uri="{FF2B5EF4-FFF2-40B4-BE49-F238E27FC236}">
                <a16:creationId xmlns:a16="http://schemas.microsoft.com/office/drawing/2014/main" id="{9E693CEC-209A-8349-88BA-0772C3BE3B37}"/>
              </a:ext>
            </a:extLst>
          </p:cNvPr>
          <p:cNvPicPr>
            <a:picLocks noChangeAspect="1"/>
          </p:cNvPicPr>
          <p:nvPr/>
        </p:nvPicPr>
        <p:blipFill>
          <a:blip r:embed="rId8"/>
          <a:stretch>
            <a:fillRect/>
          </a:stretch>
        </p:blipFill>
        <p:spPr>
          <a:xfrm>
            <a:off x="6301615" y="3768669"/>
            <a:ext cx="2286000" cy="1337300"/>
          </a:xfrm>
          <a:prstGeom prst="rect">
            <a:avLst/>
          </a:prstGeom>
        </p:spPr>
      </p:pic>
      <p:pic>
        <p:nvPicPr>
          <p:cNvPr id="24" name="Picture 23">
            <a:extLst>
              <a:ext uri="{FF2B5EF4-FFF2-40B4-BE49-F238E27FC236}">
                <a16:creationId xmlns:a16="http://schemas.microsoft.com/office/drawing/2014/main" id="{7F86A11D-F975-4646-91FF-27BF2D0DE88D}"/>
              </a:ext>
            </a:extLst>
          </p:cNvPr>
          <p:cNvPicPr>
            <a:picLocks noChangeAspect="1"/>
          </p:cNvPicPr>
          <p:nvPr/>
        </p:nvPicPr>
        <p:blipFill>
          <a:blip r:embed="rId9"/>
          <a:stretch>
            <a:fillRect/>
          </a:stretch>
        </p:blipFill>
        <p:spPr>
          <a:xfrm>
            <a:off x="3995748" y="5132103"/>
            <a:ext cx="2282797" cy="1342816"/>
          </a:xfrm>
          <a:prstGeom prst="rect">
            <a:avLst/>
          </a:prstGeom>
        </p:spPr>
      </p:pic>
      <p:pic>
        <p:nvPicPr>
          <p:cNvPr id="25" name="Picture 24">
            <a:extLst>
              <a:ext uri="{FF2B5EF4-FFF2-40B4-BE49-F238E27FC236}">
                <a16:creationId xmlns:a16="http://schemas.microsoft.com/office/drawing/2014/main" id="{41D1AFEF-7B0C-2149-BA54-492E9EEB4F36}"/>
              </a:ext>
            </a:extLst>
          </p:cNvPr>
          <p:cNvPicPr>
            <a:picLocks noChangeAspect="1"/>
          </p:cNvPicPr>
          <p:nvPr/>
        </p:nvPicPr>
        <p:blipFill>
          <a:blip r:embed="rId10"/>
          <a:stretch>
            <a:fillRect/>
          </a:stretch>
        </p:blipFill>
        <p:spPr>
          <a:xfrm>
            <a:off x="3983152" y="1023933"/>
            <a:ext cx="2286000" cy="1328800"/>
          </a:xfrm>
          <a:prstGeom prst="rect">
            <a:avLst/>
          </a:prstGeom>
        </p:spPr>
      </p:pic>
      <p:pic>
        <p:nvPicPr>
          <p:cNvPr id="27" name="Picture 26">
            <a:extLst>
              <a:ext uri="{FF2B5EF4-FFF2-40B4-BE49-F238E27FC236}">
                <a16:creationId xmlns:a16="http://schemas.microsoft.com/office/drawing/2014/main" id="{29A5BD83-5BA0-F848-A502-A9DD925FDCF4}"/>
              </a:ext>
            </a:extLst>
          </p:cNvPr>
          <p:cNvPicPr>
            <a:picLocks noChangeAspect="1"/>
          </p:cNvPicPr>
          <p:nvPr/>
        </p:nvPicPr>
        <p:blipFill>
          <a:blip r:embed="rId11"/>
          <a:stretch>
            <a:fillRect/>
          </a:stretch>
        </p:blipFill>
        <p:spPr>
          <a:xfrm>
            <a:off x="3987335" y="2399706"/>
            <a:ext cx="2286000" cy="1325875"/>
          </a:xfrm>
          <a:prstGeom prst="rect">
            <a:avLst/>
          </a:prstGeom>
        </p:spPr>
      </p:pic>
      <p:pic>
        <p:nvPicPr>
          <p:cNvPr id="28" name="Picture 27">
            <a:extLst>
              <a:ext uri="{FF2B5EF4-FFF2-40B4-BE49-F238E27FC236}">
                <a16:creationId xmlns:a16="http://schemas.microsoft.com/office/drawing/2014/main" id="{2D42ACDF-7A70-994F-B614-B6E8B030E9B3}"/>
              </a:ext>
            </a:extLst>
          </p:cNvPr>
          <p:cNvPicPr>
            <a:picLocks noChangeAspect="1"/>
          </p:cNvPicPr>
          <p:nvPr/>
        </p:nvPicPr>
        <p:blipFill>
          <a:blip r:embed="rId12"/>
          <a:stretch>
            <a:fillRect/>
          </a:stretch>
        </p:blipFill>
        <p:spPr>
          <a:xfrm>
            <a:off x="6298771" y="1017320"/>
            <a:ext cx="2286000" cy="1342025"/>
          </a:xfrm>
          <a:prstGeom prst="rect">
            <a:avLst/>
          </a:prstGeom>
        </p:spPr>
      </p:pic>
      <p:pic>
        <p:nvPicPr>
          <p:cNvPr id="29" name="Picture 28">
            <a:extLst>
              <a:ext uri="{FF2B5EF4-FFF2-40B4-BE49-F238E27FC236}">
                <a16:creationId xmlns:a16="http://schemas.microsoft.com/office/drawing/2014/main" id="{32A8D22C-DC9B-6D4E-B9B6-819AF6A69CE7}"/>
              </a:ext>
            </a:extLst>
          </p:cNvPr>
          <p:cNvPicPr>
            <a:picLocks noChangeAspect="1"/>
          </p:cNvPicPr>
          <p:nvPr/>
        </p:nvPicPr>
        <p:blipFill>
          <a:blip r:embed="rId13"/>
          <a:stretch>
            <a:fillRect/>
          </a:stretch>
        </p:blipFill>
        <p:spPr>
          <a:xfrm>
            <a:off x="3966030" y="3773949"/>
            <a:ext cx="2286000" cy="1324075"/>
          </a:xfrm>
          <a:prstGeom prst="rect">
            <a:avLst/>
          </a:prstGeom>
        </p:spPr>
      </p:pic>
      <p:pic>
        <p:nvPicPr>
          <p:cNvPr id="30" name="Picture 29">
            <a:extLst>
              <a:ext uri="{FF2B5EF4-FFF2-40B4-BE49-F238E27FC236}">
                <a16:creationId xmlns:a16="http://schemas.microsoft.com/office/drawing/2014/main" id="{9FB20D3E-9694-1248-B059-365232D6C26D}"/>
              </a:ext>
            </a:extLst>
          </p:cNvPr>
          <p:cNvPicPr>
            <a:picLocks noChangeAspect="1"/>
          </p:cNvPicPr>
          <p:nvPr/>
        </p:nvPicPr>
        <p:blipFill>
          <a:blip r:embed="rId14"/>
          <a:stretch>
            <a:fillRect/>
          </a:stretch>
        </p:blipFill>
        <p:spPr>
          <a:xfrm>
            <a:off x="6298771" y="2393732"/>
            <a:ext cx="2286000" cy="1325875"/>
          </a:xfrm>
          <a:prstGeom prst="rect">
            <a:avLst/>
          </a:prstGeom>
        </p:spPr>
      </p:pic>
      <p:pic>
        <p:nvPicPr>
          <p:cNvPr id="20" name="Picture 4" descr="Introduction to Shiny">
            <a:extLst>
              <a:ext uri="{FF2B5EF4-FFF2-40B4-BE49-F238E27FC236}">
                <a16:creationId xmlns:a16="http://schemas.microsoft.com/office/drawing/2014/main" id="{19E81AAB-E58E-3243-9E98-3BAA87B87DC7}"/>
              </a:ext>
            </a:extLst>
          </p:cNvPr>
          <p:cNvPicPr>
            <a:picLocks noChangeAspect="1" noChangeArrowheads="1"/>
          </p:cNvPicPr>
          <p:nvPr/>
        </p:nvPicPr>
        <p:blipFill>
          <a:blip r:embed="rId15">
            <a:extLst>
              <a:ext uri="{28A0092B-C50C-407E-A947-70E740481C1C}">
                <a14:useLocalDpi xmlns:a14="http://schemas.microsoft.com/office/drawing/2010/main"/>
              </a:ext>
            </a:extLst>
          </a:blip>
          <a:srcRect/>
          <a:stretch>
            <a:fillRect/>
          </a:stretch>
        </p:blipFill>
        <p:spPr bwMode="auto">
          <a:xfrm>
            <a:off x="3422956" y="423056"/>
            <a:ext cx="1061154" cy="1231173"/>
          </a:xfrm>
          <a:prstGeom prst="rect">
            <a:avLst/>
          </a:prstGeom>
          <a:noFill/>
          <a:extLst>
            <a:ext uri="{909E8E84-426E-40DD-AFC4-6F175D3DCCD1}">
              <a14:hiddenFill xmlns:a14="http://schemas.microsoft.com/office/drawing/2010/main">
                <a:solidFill>
                  <a:srgbClr val="FFFFFF"/>
                </a:solidFill>
              </a14:hiddenFill>
            </a:ext>
          </a:extLst>
        </p:spPr>
      </p:pic>
      <p:pic>
        <p:nvPicPr>
          <p:cNvPr id="33" name="Graphic 32" descr="Table outline">
            <a:extLst>
              <a:ext uri="{FF2B5EF4-FFF2-40B4-BE49-F238E27FC236}">
                <a16:creationId xmlns:a16="http://schemas.microsoft.com/office/drawing/2014/main" id="{77665A47-7C08-564E-A25C-95434AB2CBD6}"/>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34815" y="1432765"/>
            <a:ext cx="1771652" cy="1771652"/>
          </a:xfrm>
          <a:prstGeom prst="rect">
            <a:avLst/>
          </a:prstGeom>
        </p:spPr>
      </p:pic>
      <p:pic>
        <p:nvPicPr>
          <p:cNvPr id="37" name="Graphic 36" descr="Table outline">
            <a:extLst>
              <a:ext uri="{FF2B5EF4-FFF2-40B4-BE49-F238E27FC236}">
                <a16:creationId xmlns:a16="http://schemas.microsoft.com/office/drawing/2014/main" id="{1AD23814-525E-2445-83C3-FD43C2DB60E2}"/>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582012" y="400653"/>
            <a:ext cx="1771652" cy="1771652"/>
          </a:xfrm>
          <a:prstGeom prst="rect">
            <a:avLst/>
          </a:prstGeom>
        </p:spPr>
      </p:pic>
      <p:pic>
        <p:nvPicPr>
          <p:cNvPr id="39" name="Graphic 38" descr="Table outline">
            <a:extLst>
              <a:ext uri="{FF2B5EF4-FFF2-40B4-BE49-F238E27FC236}">
                <a16:creationId xmlns:a16="http://schemas.microsoft.com/office/drawing/2014/main" id="{9C11E249-867C-6D44-9DAF-0EA943EB37FC}"/>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559593" y="1466907"/>
            <a:ext cx="1771652" cy="1771652"/>
          </a:xfrm>
          <a:prstGeom prst="rect">
            <a:avLst/>
          </a:prstGeom>
        </p:spPr>
      </p:pic>
      <p:pic>
        <p:nvPicPr>
          <p:cNvPr id="43" name="Graphic 42" descr="Single gear with solid fill">
            <a:extLst>
              <a:ext uri="{FF2B5EF4-FFF2-40B4-BE49-F238E27FC236}">
                <a16:creationId xmlns:a16="http://schemas.microsoft.com/office/drawing/2014/main" id="{0CD97555-9198-B640-AC8A-63DF220AA452}"/>
              </a:ext>
            </a:extLst>
          </p:cNvPr>
          <p:cNvPicPr>
            <a:picLocks noChangeAspect="1"/>
          </p:cNvPicPr>
          <p:nvPr/>
        </p:nvPicPr>
        <p:blipFill>
          <a:blip r:embed="rId16">
            <a:extLst>
              <a:ext uri="{28A0092B-C50C-407E-A947-70E740481C1C}">
                <a14:useLocalDpi xmlns:a14="http://schemas.microsoft.com/office/drawing/2010/main"/>
              </a:ext>
              <a:ext uri="{96DAC541-7B7A-43D3-8B79-37D633B846F1}">
                <asvg:svgBlip xmlns:asvg="http://schemas.microsoft.com/office/drawing/2016/SVG/main" r:embed="rId17"/>
              </a:ext>
            </a:extLst>
          </a:blip>
          <a:stretch>
            <a:fillRect/>
          </a:stretch>
        </p:blipFill>
        <p:spPr>
          <a:xfrm>
            <a:off x="7968435" y="5923411"/>
            <a:ext cx="993754" cy="993754"/>
          </a:xfrm>
          <a:prstGeom prst="rect">
            <a:avLst/>
          </a:prstGeom>
        </p:spPr>
      </p:pic>
      <p:pic>
        <p:nvPicPr>
          <p:cNvPr id="12290" name="Picture 2" descr="R, project, official, logo Free Icon of Vector Logo">
            <a:extLst>
              <a:ext uri="{FF2B5EF4-FFF2-40B4-BE49-F238E27FC236}">
                <a16:creationId xmlns:a16="http://schemas.microsoft.com/office/drawing/2014/main" id="{D12DE38A-F8B7-3849-AE04-B6DC2477599D}"/>
              </a:ext>
            </a:extLst>
          </p:cNvPr>
          <p:cNvPicPr>
            <a:picLocks noChangeAspect="1" noChangeArrowheads="1"/>
          </p:cNvPicPr>
          <p:nvPr/>
        </p:nvPicPr>
        <p:blipFill>
          <a:blip r:embed="rId18">
            <a:extLst>
              <a:ext uri="{28A0092B-C50C-407E-A947-70E740481C1C}">
                <a14:useLocalDpi xmlns:a14="http://schemas.microsoft.com/office/drawing/2010/main"/>
              </a:ext>
            </a:extLst>
          </a:blip>
          <a:srcRect/>
          <a:stretch>
            <a:fillRect/>
          </a:stretch>
        </p:blipFill>
        <p:spPr bwMode="auto">
          <a:xfrm>
            <a:off x="11175051" y="2453286"/>
            <a:ext cx="770332" cy="595119"/>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4" descr="Introduction to Shiny">
            <a:extLst>
              <a:ext uri="{FF2B5EF4-FFF2-40B4-BE49-F238E27FC236}">
                <a16:creationId xmlns:a16="http://schemas.microsoft.com/office/drawing/2014/main" id="{27A4B37B-4D09-B14E-B5B6-9AB74BA5EFC4}"/>
              </a:ext>
            </a:extLst>
          </p:cNvPr>
          <p:cNvPicPr>
            <a:picLocks noChangeAspect="1" noChangeArrowheads="1"/>
          </p:cNvPicPr>
          <p:nvPr/>
        </p:nvPicPr>
        <p:blipFill>
          <a:blip r:embed="rId15">
            <a:extLst>
              <a:ext uri="{28A0092B-C50C-407E-A947-70E740481C1C}">
                <a14:useLocalDpi xmlns:a14="http://schemas.microsoft.com/office/drawing/2010/main"/>
              </a:ext>
            </a:extLst>
          </a:blip>
          <a:srcRect/>
          <a:stretch>
            <a:fillRect/>
          </a:stretch>
        </p:blipFill>
        <p:spPr bwMode="auto">
          <a:xfrm>
            <a:off x="9911054" y="4648875"/>
            <a:ext cx="1371600" cy="1591359"/>
          </a:xfrm>
          <a:prstGeom prst="rect">
            <a:avLst/>
          </a:prstGeom>
          <a:noFill/>
          <a:extLst>
            <a:ext uri="{909E8E84-426E-40DD-AFC4-6F175D3DCCD1}">
              <a14:hiddenFill xmlns:a14="http://schemas.microsoft.com/office/drawing/2010/main">
                <a:solidFill>
                  <a:srgbClr val="FFFFFF"/>
                </a:solidFill>
              </a14:hiddenFill>
            </a:ext>
          </a:extLst>
        </p:spPr>
      </p:pic>
      <p:cxnSp>
        <p:nvCxnSpPr>
          <p:cNvPr id="46" name="Straight Arrow Connector 45">
            <a:extLst>
              <a:ext uri="{FF2B5EF4-FFF2-40B4-BE49-F238E27FC236}">
                <a16:creationId xmlns:a16="http://schemas.microsoft.com/office/drawing/2014/main" id="{BB7D103F-65B3-0143-8F39-FBDE02FB55B9}"/>
              </a:ext>
            </a:extLst>
          </p:cNvPr>
          <p:cNvCxnSpPr>
            <a:cxnSpLocks/>
          </p:cNvCxnSpPr>
          <p:nvPr/>
        </p:nvCxnSpPr>
        <p:spPr>
          <a:xfrm>
            <a:off x="8935328" y="5442989"/>
            <a:ext cx="803014" cy="0"/>
          </a:xfrm>
          <a:prstGeom prst="straightConnector1">
            <a:avLst/>
          </a:prstGeom>
          <a:ln w="76200">
            <a:tailEnd type="triangle"/>
          </a:ln>
        </p:spPr>
        <p:style>
          <a:lnRef idx="3">
            <a:schemeClr val="dk1"/>
          </a:lnRef>
          <a:fillRef idx="0">
            <a:schemeClr val="dk1"/>
          </a:fillRef>
          <a:effectRef idx="2">
            <a:schemeClr val="dk1"/>
          </a:effectRef>
          <a:fontRef idx="minor">
            <a:schemeClr val="tx1"/>
          </a:fontRef>
        </p:style>
      </p:cxnSp>
      <p:cxnSp>
        <p:nvCxnSpPr>
          <p:cNvPr id="47" name="Straight Arrow Connector 46">
            <a:extLst>
              <a:ext uri="{FF2B5EF4-FFF2-40B4-BE49-F238E27FC236}">
                <a16:creationId xmlns:a16="http://schemas.microsoft.com/office/drawing/2014/main" id="{C350C78A-B1D0-DD40-A171-5FD010436D1E}"/>
              </a:ext>
            </a:extLst>
          </p:cNvPr>
          <p:cNvCxnSpPr>
            <a:cxnSpLocks/>
          </p:cNvCxnSpPr>
          <p:nvPr/>
        </p:nvCxnSpPr>
        <p:spPr>
          <a:xfrm>
            <a:off x="3055878" y="6167330"/>
            <a:ext cx="538163" cy="19050"/>
          </a:xfrm>
          <a:prstGeom prst="straightConnector1">
            <a:avLst/>
          </a:prstGeom>
          <a:ln w="76200">
            <a:tailEnd type="triangle"/>
          </a:ln>
        </p:spPr>
        <p:style>
          <a:lnRef idx="3">
            <a:schemeClr val="dk1"/>
          </a:lnRef>
          <a:fillRef idx="0">
            <a:schemeClr val="dk1"/>
          </a:fillRef>
          <a:effectRef idx="2">
            <a:schemeClr val="dk1"/>
          </a:effectRef>
          <a:fontRef idx="minor">
            <a:schemeClr val="tx1"/>
          </a:fontRef>
        </p:style>
      </p:cxnSp>
      <p:pic>
        <p:nvPicPr>
          <p:cNvPr id="49" name="Graphic 48" descr="Single gear with solid fill">
            <a:extLst>
              <a:ext uri="{FF2B5EF4-FFF2-40B4-BE49-F238E27FC236}">
                <a16:creationId xmlns:a16="http://schemas.microsoft.com/office/drawing/2014/main" id="{6F6904C4-4C19-1740-92A2-67BC594113A2}"/>
              </a:ext>
            </a:extLst>
          </p:cNvPr>
          <p:cNvPicPr>
            <a:picLocks noChangeAspect="1"/>
          </p:cNvPicPr>
          <p:nvPr/>
        </p:nvPicPr>
        <p:blipFill>
          <a:blip r:embed="rId16">
            <a:extLst>
              <a:ext uri="{28A0092B-C50C-407E-A947-70E740481C1C}">
                <a14:useLocalDpi xmlns:a14="http://schemas.microsoft.com/office/drawing/2010/main"/>
              </a:ext>
              <a:ext uri="{96DAC541-7B7A-43D3-8B79-37D633B846F1}">
                <asvg:svgBlip xmlns:asvg="http://schemas.microsoft.com/office/drawing/2016/SVG/main" r:embed="rId17"/>
              </a:ext>
            </a:extLst>
          </a:blip>
          <a:stretch>
            <a:fillRect/>
          </a:stretch>
        </p:blipFill>
        <p:spPr>
          <a:xfrm>
            <a:off x="10548902" y="5605819"/>
            <a:ext cx="993754" cy="993754"/>
          </a:xfrm>
          <a:prstGeom prst="rect">
            <a:avLst/>
          </a:prstGeom>
        </p:spPr>
      </p:pic>
      <p:pic>
        <p:nvPicPr>
          <p:cNvPr id="51" name="Graphic 50" descr="Upward trend with solid fill">
            <a:extLst>
              <a:ext uri="{FF2B5EF4-FFF2-40B4-BE49-F238E27FC236}">
                <a16:creationId xmlns:a16="http://schemas.microsoft.com/office/drawing/2014/main" id="{916499E6-3CA2-274B-A4FB-EF76C652AA68}"/>
              </a:ext>
            </a:extLst>
          </p:cNvPr>
          <p:cNvPicPr>
            <a:picLocks noChangeAspect="1"/>
          </p:cNvPicPr>
          <p:nvPr/>
        </p:nvPicPr>
        <p:blipFill>
          <a:blip r:embed="rId19">
            <a:extLst>
              <a:ext uri="{28A0092B-C50C-407E-A947-70E740481C1C}">
                <a14:useLocalDpi xmlns:a14="http://schemas.microsoft.com/office/drawing/2010/main"/>
              </a:ext>
              <a:ext uri="{96DAC541-7B7A-43D3-8B79-37D633B846F1}">
                <asvg:svgBlip xmlns:asvg="http://schemas.microsoft.com/office/drawing/2016/SVG/main" r:embed="rId20"/>
              </a:ext>
            </a:extLst>
          </a:blip>
          <a:stretch>
            <a:fillRect/>
          </a:stretch>
        </p:blipFill>
        <p:spPr>
          <a:xfrm>
            <a:off x="1640717" y="4258681"/>
            <a:ext cx="1013793" cy="1013793"/>
          </a:xfrm>
          <a:prstGeom prst="rect">
            <a:avLst/>
          </a:prstGeom>
        </p:spPr>
      </p:pic>
      <p:pic>
        <p:nvPicPr>
          <p:cNvPr id="53" name="Graphic 52" descr="Upward trend outline">
            <a:extLst>
              <a:ext uri="{FF2B5EF4-FFF2-40B4-BE49-F238E27FC236}">
                <a16:creationId xmlns:a16="http://schemas.microsoft.com/office/drawing/2014/main" id="{6D032935-6F65-4940-B0CE-977A90AA8CC3}"/>
              </a:ext>
            </a:extLst>
          </p:cNvPr>
          <p:cNvPicPr>
            <a:picLocks noChangeAspect="1"/>
          </p:cNvPicPr>
          <p:nvPr/>
        </p:nvPicPr>
        <p:blipFill>
          <a:blip r:embed="rId21">
            <a:extLst>
              <a:ext uri="{28A0092B-C50C-407E-A947-70E740481C1C}">
                <a14:useLocalDpi xmlns:a14="http://schemas.microsoft.com/office/drawing/2010/main"/>
              </a:ext>
              <a:ext uri="{96DAC541-7B7A-43D3-8B79-37D633B846F1}">
                <asvg:svgBlip xmlns:asvg="http://schemas.microsoft.com/office/drawing/2016/SVG/main" r:embed="rId22"/>
              </a:ext>
            </a:extLst>
          </a:blip>
          <a:stretch>
            <a:fillRect/>
          </a:stretch>
        </p:blipFill>
        <p:spPr>
          <a:xfrm>
            <a:off x="567977" y="3184399"/>
            <a:ext cx="1299234" cy="1299234"/>
          </a:xfrm>
          <a:prstGeom prst="rect">
            <a:avLst/>
          </a:prstGeom>
        </p:spPr>
      </p:pic>
      <p:pic>
        <p:nvPicPr>
          <p:cNvPr id="54" name="Graphic 53" descr="Bar graph with downward trend outline">
            <a:extLst>
              <a:ext uri="{FF2B5EF4-FFF2-40B4-BE49-F238E27FC236}">
                <a16:creationId xmlns:a16="http://schemas.microsoft.com/office/drawing/2014/main" id="{02685742-85A7-8040-88EB-6C83CD144AC7}"/>
              </a:ext>
            </a:extLst>
          </p:cNvPr>
          <p:cNvPicPr>
            <a:picLocks noChangeAspect="1"/>
          </p:cNvPicPr>
          <p:nvPr/>
        </p:nvPicPr>
        <p:blipFill>
          <a:blip r:embed="rId23">
            <a:extLst>
              <a:ext uri="{28A0092B-C50C-407E-A947-70E740481C1C}">
                <a14:useLocalDpi xmlns:a14="http://schemas.microsoft.com/office/drawing/2010/main"/>
              </a:ext>
              <a:ext uri="{96DAC541-7B7A-43D3-8B79-37D633B846F1}">
                <asvg:svgBlip xmlns:asvg="http://schemas.microsoft.com/office/drawing/2016/SVG/main" r:embed="rId24"/>
              </a:ext>
            </a:extLst>
          </a:blip>
          <a:stretch>
            <a:fillRect/>
          </a:stretch>
        </p:blipFill>
        <p:spPr>
          <a:xfrm>
            <a:off x="1628633" y="3192427"/>
            <a:ext cx="1260166" cy="1260166"/>
          </a:xfrm>
          <a:prstGeom prst="rect">
            <a:avLst/>
          </a:prstGeom>
        </p:spPr>
      </p:pic>
      <p:pic>
        <p:nvPicPr>
          <p:cNvPr id="55" name="Graphic 54" descr="Table outline">
            <a:extLst>
              <a:ext uri="{FF2B5EF4-FFF2-40B4-BE49-F238E27FC236}">
                <a16:creationId xmlns:a16="http://schemas.microsoft.com/office/drawing/2014/main" id="{FFD8AAD6-9B8D-2A4C-A199-9B31BADEFF6F}"/>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620563" y="4227423"/>
            <a:ext cx="1148874" cy="1148874"/>
          </a:xfrm>
          <a:prstGeom prst="rect">
            <a:avLst/>
          </a:prstGeom>
        </p:spPr>
      </p:pic>
      <p:pic>
        <p:nvPicPr>
          <p:cNvPr id="16" name="Graphic 15" descr="Magic Wand Auto outline">
            <a:extLst>
              <a:ext uri="{FF2B5EF4-FFF2-40B4-BE49-F238E27FC236}">
                <a16:creationId xmlns:a16="http://schemas.microsoft.com/office/drawing/2014/main" id="{3D0DC673-A8F6-494E-BDA8-7795B7DF6398}"/>
              </a:ext>
            </a:extLst>
          </p:cNvPr>
          <p:cNvPicPr>
            <a:picLocks noChangeAspect="1"/>
          </p:cNvPicPr>
          <p:nvPr/>
        </p:nvPicPr>
        <p:blipFill>
          <a:blip r:embed="rId25">
            <a:extLst>
              <a:ext uri="{28A0092B-C50C-407E-A947-70E740481C1C}">
                <a14:useLocalDpi xmlns:a14="http://schemas.microsoft.com/office/drawing/2010/main"/>
              </a:ext>
              <a:ext uri="{96DAC541-7B7A-43D3-8B79-37D633B846F1}">
                <asvg:svgBlip xmlns:asvg="http://schemas.microsoft.com/office/drawing/2016/SVG/main" r:embed="rId26"/>
              </a:ext>
            </a:extLst>
          </a:blip>
          <a:stretch>
            <a:fillRect/>
          </a:stretch>
        </p:blipFill>
        <p:spPr>
          <a:xfrm>
            <a:off x="4468493" y="390324"/>
            <a:ext cx="739672" cy="739672"/>
          </a:xfrm>
          <a:prstGeom prst="rect">
            <a:avLst/>
          </a:prstGeom>
        </p:spPr>
      </p:pic>
      <p:cxnSp>
        <p:nvCxnSpPr>
          <p:cNvPr id="38" name="Straight Arrow Connector 37">
            <a:extLst>
              <a:ext uri="{FF2B5EF4-FFF2-40B4-BE49-F238E27FC236}">
                <a16:creationId xmlns:a16="http://schemas.microsoft.com/office/drawing/2014/main" id="{26340288-86BF-7A4E-A3FB-E3253D13C3E2}"/>
              </a:ext>
            </a:extLst>
          </p:cNvPr>
          <p:cNvCxnSpPr>
            <a:cxnSpLocks/>
          </p:cNvCxnSpPr>
          <p:nvPr/>
        </p:nvCxnSpPr>
        <p:spPr>
          <a:xfrm>
            <a:off x="3133993" y="3805429"/>
            <a:ext cx="538163" cy="19050"/>
          </a:xfrm>
          <a:prstGeom prst="straightConnector1">
            <a:avLst/>
          </a:prstGeom>
          <a:ln w="76200">
            <a:tailEnd type="triangle"/>
          </a:ln>
        </p:spPr>
        <p:style>
          <a:lnRef idx="3">
            <a:schemeClr val="dk1"/>
          </a:lnRef>
          <a:fillRef idx="0">
            <a:schemeClr val="dk1"/>
          </a:fillRef>
          <a:effectRef idx="2">
            <a:schemeClr val="dk1"/>
          </a:effectRef>
          <a:fontRef idx="minor">
            <a:schemeClr val="tx1"/>
          </a:fontRef>
        </p:style>
      </p:cxnSp>
      <p:sp>
        <p:nvSpPr>
          <p:cNvPr id="41" name="TextBox 40">
            <a:extLst>
              <a:ext uri="{FF2B5EF4-FFF2-40B4-BE49-F238E27FC236}">
                <a16:creationId xmlns:a16="http://schemas.microsoft.com/office/drawing/2014/main" id="{A5A43D30-C8C2-B448-8478-7177783CED24}"/>
              </a:ext>
            </a:extLst>
          </p:cNvPr>
          <p:cNvSpPr txBox="1"/>
          <p:nvPr/>
        </p:nvSpPr>
        <p:spPr>
          <a:xfrm>
            <a:off x="1484355" y="2928893"/>
            <a:ext cx="787395" cy="369332"/>
          </a:xfrm>
          <a:prstGeom prst="rect">
            <a:avLst/>
          </a:prstGeom>
          <a:noFill/>
        </p:spPr>
        <p:txBody>
          <a:bodyPr wrap="none" rtlCol="0">
            <a:spAutoFit/>
          </a:bodyPr>
          <a:lstStyle/>
          <a:p>
            <a:r>
              <a:rPr lang="en-US" dirty="0"/>
              <a:t>Charts</a:t>
            </a:r>
          </a:p>
        </p:txBody>
      </p:sp>
      <p:pic>
        <p:nvPicPr>
          <p:cNvPr id="7" name="Graphic 6" descr="Map with pin with solid fill">
            <a:extLst>
              <a:ext uri="{FF2B5EF4-FFF2-40B4-BE49-F238E27FC236}">
                <a16:creationId xmlns:a16="http://schemas.microsoft.com/office/drawing/2014/main" id="{ED42522D-2745-1741-9513-603A3B953E51}"/>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1341786" y="5442989"/>
            <a:ext cx="1240404" cy="1240404"/>
          </a:xfrm>
          <a:prstGeom prst="rect">
            <a:avLst/>
          </a:prstGeom>
        </p:spPr>
      </p:pic>
      <p:sp>
        <p:nvSpPr>
          <p:cNvPr id="9" name="TextBox 8">
            <a:extLst>
              <a:ext uri="{FF2B5EF4-FFF2-40B4-BE49-F238E27FC236}">
                <a16:creationId xmlns:a16="http://schemas.microsoft.com/office/drawing/2014/main" id="{D39C991F-178D-FE43-B1FF-23A80A9AC03A}"/>
              </a:ext>
            </a:extLst>
          </p:cNvPr>
          <p:cNvSpPr txBox="1"/>
          <p:nvPr/>
        </p:nvSpPr>
        <p:spPr>
          <a:xfrm>
            <a:off x="892409" y="5298460"/>
            <a:ext cx="2152192" cy="369332"/>
          </a:xfrm>
          <a:prstGeom prst="rect">
            <a:avLst/>
          </a:prstGeom>
          <a:noFill/>
        </p:spPr>
        <p:txBody>
          <a:bodyPr wrap="none" rtlCol="0">
            <a:spAutoFit/>
          </a:bodyPr>
          <a:lstStyle/>
          <a:p>
            <a:r>
              <a:rPr lang="en-US" dirty="0"/>
              <a:t>Metadata + Mapping</a:t>
            </a:r>
          </a:p>
        </p:txBody>
      </p:sp>
    </p:spTree>
    <p:extLst>
      <p:ext uri="{BB962C8B-B14F-4D97-AF65-F5344CB8AC3E}">
        <p14:creationId xmlns:p14="http://schemas.microsoft.com/office/powerpoint/2010/main" val="7656272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10BF8C-5625-3F4F-84D0-048E9320648F}"/>
              </a:ext>
            </a:extLst>
          </p:cNvPr>
          <p:cNvSpPr>
            <a:spLocks noGrp="1"/>
          </p:cNvSpPr>
          <p:nvPr>
            <p:ph type="title"/>
          </p:nvPr>
        </p:nvSpPr>
        <p:spPr/>
        <p:txBody>
          <a:bodyPr/>
          <a:lstStyle/>
          <a:p>
            <a:r>
              <a:rPr lang="en-US" dirty="0" err="1"/>
              <a:t>safetyGraphicsApp</a:t>
            </a:r>
            <a:r>
              <a:rPr lang="en-US" dirty="0"/>
              <a:t>() – </a:t>
            </a:r>
            <a:r>
              <a:rPr lang="en-US" dirty="0" err="1"/>
              <a:t>domainData</a:t>
            </a:r>
            <a:endParaRPr lang="en-US" dirty="0"/>
          </a:p>
        </p:txBody>
      </p:sp>
      <p:sp>
        <p:nvSpPr>
          <p:cNvPr id="7" name="TextBox 6">
            <a:extLst>
              <a:ext uri="{FF2B5EF4-FFF2-40B4-BE49-F238E27FC236}">
                <a16:creationId xmlns:a16="http://schemas.microsoft.com/office/drawing/2014/main" id="{66BF65C4-E572-AA47-86C6-06965F47988E}"/>
              </a:ext>
            </a:extLst>
          </p:cNvPr>
          <p:cNvSpPr txBox="1"/>
          <p:nvPr/>
        </p:nvSpPr>
        <p:spPr>
          <a:xfrm>
            <a:off x="3160800" y="1506022"/>
            <a:ext cx="1333891"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none" rtlCol="0">
            <a:spAutoFit/>
          </a:bodyPr>
          <a:lstStyle/>
          <a:p>
            <a:r>
              <a:rPr lang="en-US" dirty="0" err="1"/>
              <a:t>domainData</a:t>
            </a:r>
            <a:endParaRPr lang="en-US" dirty="0"/>
          </a:p>
        </p:txBody>
      </p:sp>
      <p:sp>
        <p:nvSpPr>
          <p:cNvPr id="10" name="TextBox 9">
            <a:extLst>
              <a:ext uri="{FF2B5EF4-FFF2-40B4-BE49-F238E27FC236}">
                <a16:creationId xmlns:a16="http://schemas.microsoft.com/office/drawing/2014/main" id="{091C38D0-9C6D-F243-ADBC-4EA309878B3A}"/>
              </a:ext>
            </a:extLst>
          </p:cNvPr>
          <p:cNvSpPr txBox="1"/>
          <p:nvPr/>
        </p:nvSpPr>
        <p:spPr>
          <a:xfrm>
            <a:off x="5023313" y="1506022"/>
            <a:ext cx="1019831" cy="36933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none" rtlCol="0">
            <a:spAutoFit/>
          </a:bodyPr>
          <a:lstStyle/>
          <a:p>
            <a:r>
              <a:rPr lang="en-US" dirty="0"/>
              <a:t>mapping</a:t>
            </a:r>
          </a:p>
        </p:txBody>
      </p:sp>
      <p:sp>
        <p:nvSpPr>
          <p:cNvPr id="11" name="TextBox 10">
            <a:extLst>
              <a:ext uri="{FF2B5EF4-FFF2-40B4-BE49-F238E27FC236}">
                <a16:creationId xmlns:a16="http://schemas.microsoft.com/office/drawing/2014/main" id="{7DC8203E-5656-5544-9057-A217426BFB44}"/>
              </a:ext>
            </a:extLst>
          </p:cNvPr>
          <p:cNvSpPr txBox="1"/>
          <p:nvPr/>
        </p:nvSpPr>
        <p:spPr>
          <a:xfrm>
            <a:off x="6433112" y="1506022"/>
            <a:ext cx="761747" cy="36933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none" rtlCol="0">
            <a:spAutoFit/>
          </a:bodyPr>
          <a:lstStyle/>
          <a:p>
            <a:r>
              <a:rPr lang="en-US" dirty="0"/>
              <a:t>charts</a:t>
            </a:r>
          </a:p>
        </p:txBody>
      </p:sp>
      <p:sp>
        <p:nvSpPr>
          <p:cNvPr id="12" name="TextBox 11">
            <a:extLst>
              <a:ext uri="{FF2B5EF4-FFF2-40B4-BE49-F238E27FC236}">
                <a16:creationId xmlns:a16="http://schemas.microsoft.com/office/drawing/2014/main" id="{70F9B107-F769-244B-9A68-CDFCC858E4A4}"/>
              </a:ext>
            </a:extLst>
          </p:cNvPr>
          <p:cNvSpPr txBox="1"/>
          <p:nvPr/>
        </p:nvSpPr>
        <p:spPr>
          <a:xfrm>
            <a:off x="7584827" y="1506022"/>
            <a:ext cx="667940" cy="36933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none" rtlCol="0">
            <a:spAutoFit/>
          </a:bodyPr>
          <a:lstStyle/>
          <a:p>
            <a:r>
              <a:rPr lang="en-US" dirty="0"/>
              <a:t>meta</a:t>
            </a:r>
          </a:p>
        </p:txBody>
      </p:sp>
      <p:sp>
        <p:nvSpPr>
          <p:cNvPr id="13" name="TextBox 12">
            <a:extLst>
              <a:ext uri="{FF2B5EF4-FFF2-40B4-BE49-F238E27FC236}">
                <a16:creationId xmlns:a16="http://schemas.microsoft.com/office/drawing/2014/main" id="{630A0FC1-BC70-4848-BF4C-7CD210338090}"/>
              </a:ext>
            </a:extLst>
          </p:cNvPr>
          <p:cNvSpPr txBox="1"/>
          <p:nvPr/>
        </p:nvSpPr>
        <p:spPr>
          <a:xfrm>
            <a:off x="1159200" y="2304000"/>
            <a:ext cx="9079217" cy="3570208"/>
          </a:xfrm>
          <a:prstGeom prst="rect">
            <a:avLst/>
          </a:prstGeom>
        </p:spPr>
        <p:style>
          <a:lnRef idx="2">
            <a:schemeClr val="accent5"/>
          </a:lnRef>
          <a:fillRef idx="1">
            <a:schemeClr val="lt1"/>
          </a:fillRef>
          <a:effectRef idx="0">
            <a:schemeClr val="accent5"/>
          </a:effectRef>
          <a:fontRef idx="minor">
            <a:schemeClr val="dk1"/>
          </a:fontRef>
        </p:style>
        <p:txBody>
          <a:bodyPr wrap="none" rtlCol="0">
            <a:spAutoFit/>
          </a:bodyPr>
          <a:lstStyle/>
          <a:p>
            <a:r>
              <a:rPr lang="en-US" sz="2800" dirty="0"/>
              <a:t>Pass study data to the app with the `</a:t>
            </a:r>
            <a:r>
              <a:rPr lang="en-US" sz="2800" dirty="0" err="1"/>
              <a:t>domainData</a:t>
            </a:r>
            <a:r>
              <a:rPr lang="en-US" sz="2800" dirty="0"/>
              <a:t>` parameter </a:t>
            </a:r>
          </a:p>
          <a:p>
            <a:pPr marL="285750" indent="-285750">
              <a:buFontTx/>
              <a:buChar char="-"/>
            </a:pPr>
            <a:r>
              <a:rPr lang="en-US" dirty="0" err="1"/>
              <a:t>domainData</a:t>
            </a:r>
            <a:r>
              <a:rPr lang="en-US" dirty="0"/>
              <a:t> is a named list of `</a:t>
            </a:r>
            <a:r>
              <a:rPr lang="en-US" dirty="0" err="1"/>
              <a:t>data.frame</a:t>
            </a:r>
            <a:r>
              <a:rPr lang="en-US" dirty="0"/>
              <a:t>` or `</a:t>
            </a:r>
            <a:r>
              <a:rPr lang="en-US" dirty="0" err="1"/>
              <a:t>tibble</a:t>
            </a:r>
            <a:r>
              <a:rPr lang="en-US" dirty="0"/>
              <a:t>` objects. </a:t>
            </a:r>
          </a:p>
          <a:p>
            <a:pPr marL="285750" indent="-285750">
              <a:buFontTx/>
              <a:buChar char="-"/>
            </a:pPr>
            <a:r>
              <a:rPr lang="en-US" dirty="0"/>
              <a:t>Each item in the list stores data for a single data domain. </a:t>
            </a:r>
          </a:p>
          <a:p>
            <a:pPr marL="285750" indent="-285750">
              <a:buFontTx/>
              <a:buChar char="-"/>
            </a:pPr>
            <a:r>
              <a:rPr lang="en-US" dirty="0" err="1"/>
              <a:t>AdAM</a:t>
            </a:r>
            <a:r>
              <a:rPr lang="en-US" dirty="0"/>
              <a:t> data from {</a:t>
            </a:r>
            <a:r>
              <a:rPr lang="en-US" dirty="0" err="1"/>
              <a:t>safetyData</a:t>
            </a:r>
            <a:r>
              <a:rPr lang="en-US" dirty="0"/>
              <a:t>} for 3 domains (labs, </a:t>
            </a:r>
            <a:r>
              <a:rPr lang="en-US" dirty="0" err="1"/>
              <a:t>aes</a:t>
            </a:r>
            <a:r>
              <a:rPr lang="en-US" dirty="0"/>
              <a:t>, dm) is used by default: </a:t>
            </a:r>
          </a:p>
          <a:p>
            <a:pPr marL="285750" indent="-285750">
              <a:buFontTx/>
              <a:buChar char="-"/>
            </a:pPr>
            <a:endParaRPr lang="en-US" dirty="0"/>
          </a:p>
          <a:p>
            <a:pPr marL="285750" indent="-285750">
              <a:buFontTx/>
              <a:buChar char="-"/>
            </a:pPr>
            <a:endParaRPr lang="en-US" dirty="0"/>
          </a:p>
          <a:p>
            <a:pPr marL="285750" indent="-285750">
              <a:buFontTx/>
              <a:buChar char="-"/>
            </a:pPr>
            <a:endParaRPr lang="en-US" dirty="0"/>
          </a:p>
          <a:p>
            <a:pPr marL="285750" indent="-285750">
              <a:buFontTx/>
              <a:buChar char="-"/>
            </a:pPr>
            <a:endParaRPr lang="en-US" dirty="0"/>
          </a:p>
          <a:p>
            <a:pPr marL="285750" indent="-285750">
              <a:buFontTx/>
              <a:buChar char="-"/>
            </a:pPr>
            <a:endParaRPr lang="en-US" dirty="0"/>
          </a:p>
          <a:p>
            <a:pPr marL="285750" indent="-285750">
              <a:buFontTx/>
              <a:buChar char="-"/>
            </a:pPr>
            <a:endParaRPr lang="en-US" dirty="0"/>
          </a:p>
          <a:p>
            <a:pPr marL="285750" indent="-285750">
              <a:buFontTx/>
              <a:buChar char="-"/>
            </a:pPr>
            <a:endParaRPr lang="en-US" dirty="0"/>
          </a:p>
          <a:p>
            <a:pPr marL="285750" indent="-285750">
              <a:buFontTx/>
              <a:buChar char="-"/>
            </a:pPr>
            <a:r>
              <a:rPr lang="en-US" dirty="0"/>
              <a:t>Additional domains can be added using `meta` (see section 5 in this workshop)</a:t>
            </a:r>
          </a:p>
        </p:txBody>
      </p:sp>
      <p:sp>
        <p:nvSpPr>
          <p:cNvPr id="16" name="TextBox 15">
            <a:extLst>
              <a:ext uri="{FF2B5EF4-FFF2-40B4-BE49-F238E27FC236}">
                <a16:creationId xmlns:a16="http://schemas.microsoft.com/office/drawing/2014/main" id="{58A832D0-00BE-7A40-88E4-30CCDBA86E78}"/>
              </a:ext>
            </a:extLst>
          </p:cNvPr>
          <p:cNvSpPr txBox="1"/>
          <p:nvPr/>
        </p:nvSpPr>
        <p:spPr>
          <a:xfrm>
            <a:off x="1324800" y="3718006"/>
            <a:ext cx="8258399" cy="1569660"/>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p>
            <a:r>
              <a:rPr lang="en-US" sz="1600" dirty="0"/>
              <a:t># </a:t>
            </a:r>
            <a:r>
              <a:rPr lang="en-US" sz="1600" dirty="0" err="1"/>
              <a:t>domainData</a:t>
            </a:r>
            <a:r>
              <a:rPr lang="en-US" sz="1600" dirty="0"/>
              <a:t> default</a:t>
            </a:r>
          </a:p>
          <a:p>
            <a:r>
              <a:rPr lang="en-US" sz="1600" dirty="0"/>
              <a:t>list</a:t>
            </a:r>
            <a:r>
              <a:rPr lang="en-US" sz="1600" dirty="0">
                <a:effectLst/>
              </a:rPr>
              <a:t>(</a:t>
            </a:r>
          </a:p>
          <a:p>
            <a:r>
              <a:rPr lang="en-US" sz="1600" dirty="0"/>
              <a:t>    labs </a:t>
            </a:r>
            <a:r>
              <a:rPr lang="en-US" sz="1600" dirty="0">
                <a:effectLst/>
              </a:rPr>
              <a:t>=</a:t>
            </a:r>
            <a:r>
              <a:rPr lang="en-US" sz="1600" dirty="0"/>
              <a:t> </a:t>
            </a:r>
            <a:r>
              <a:rPr lang="en-US" sz="1600" dirty="0" err="1"/>
              <a:t>safetyData</a:t>
            </a:r>
            <a:r>
              <a:rPr lang="en-US" sz="1600" dirty="0"/>
              <a:t>::</a:t>
            </a:r>
            <a:r>
              <a:rPr lang="en-US" sz="1600" dirty="0" err="1"/>
              <a:t>adam_adlbc</a:t>
            </a:r>
            <a:r>
              <a:rPr lang="en-US" sz="1600" dirty="0"/>
              <a:t>,</a:t>
            </a:r>
          </a:p>
          <a:p>
            <a:r>
              <a:rPr lang="en-US" sz="1600" dirty="0"/>
              <a:t>    </a:t>
            </a:r>
            <a:r>
              <a:rPr lang="en-US" sz="1600" dirty="0" err="1"/>
              <a:t>aes</a:t>
            </a:r>
            <a:r>
              <a:rPr lang="en-US" sz="1600" dirty="0"/>
              <a:t> </a:t>
            </a:r>
            <a:r>
              <a:rPr lang="en-US" sz="1600" dirty="0">
                <a:effectLst/>
              </a:rPr>
              <a:t>=</a:t>
            </a:r>
            <a:r>
              <a:rPr lang="en-US" sz="1600" dirty="0"/>
              <a:t> </a:t>
            </a:r>
            <a:r>
              <a:rPr lang="en-US" sz="1600" dirty="0" err="1"/>
              <a:t>safetyData</a:t>
            </a:r>
            <a:r>
              <a:rPr lang="en-US" sz="1600" dirty="0"/>
              <a:t>::adam_adae, </a:t>
            </a:r>
          </a:p>
          <a:p>
            <a:r>
              <a:rPr lang="en-US" sz="1600" dirty="0"/>
              <a:t>    dm </a:t>
            </a:r>
            <a:r>
              <a:rPr lang="en-US" sz="1600" dirty="0">
                <a:effectLst/>
              </a:rPr>
              <a:t>=</a:t>
            </a:r>
            <a:r>
              <a:rPr lang="en-US" sz="1600" dirty="0"/>
              <a:t> </a:t>
            </a:r>
            <a:r>
              <a:rPr lang="en-US" sz="1600" dirty="0" err="1"/>
              <a:t>safetyData</a:t>
            </a:r>
            <a:r>
              <a:rPr lang="en-US" sz="1600" dirty="0"/>
              <a:t>::</a:t>
            </a:r>
            <a:r>
              <a:rPr lang="en-US" sz="1600" dirty="0" err="1"/>
              <a:t>adam_adsl</a:t>
            </a:r>
            <a:r>
              <a:rPr lang="en-US" sz="1600" dirty="0">
                <a:effectLst/>
              </a:rPr>
              <a:t>  </a:t>
            </a:r>
          </a:p>
          <a:p>
            <a:r>
              <a:rPr lang="en-US" sz="1600" dirty="0">
                <a:effectLst/>
              </a:rPr>
              <a:t>)</a:t>
            </a:r>
          </a:p>
        </p:txBody>
      </p:sp>
    </p:spTree>
    <p:extLst>
      <p:ext uri="{BB962C8B-B14F-4D97-AF65-F5344CB8AC3E}">
        <p14:creationId xmlns:p14="http://schemas.microsoft.com/office/powerpoint/2010/main" val="27183118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62D0DB-11D8-2544-9CB7-CA4698DDA446}"/>
              </a:ext>
            </a:extLst>
          </p:cNvPr>
          <p:cNvSpPr>
            <a:spLocks noGrp="1"/>
          </p:cNvSpPr>
          <p:nvPr>
            <p:ph type="title"/>
          </p:nvPr>
        </p:nvSpPr>
        <p:spPr/>
        <p:txBody>
          <a:bodyPr/>
          <a:lstStyle/>
          <a:p>
            <a:r>
              <a:rPr lang="en-US" dirty="0"/>
              <a:t>Examples 2.1 / 2.2 / 2.3</a:t>
            </a:r>
          </a:p>
        </p:txBody>
      </p:sp>
      <p:sp>
        <p:nvSpPr>
          <p:cNvPr id="3" name="Content Placeholder 2">
            <a:extLst>
              <a:ext uri="{FF2B5EF4-FFF2-40B4-BE49-F238E27FC236}">
                <a16:creationId xmlns:a16="http://schemas.microsoft.com/office/drawing/2014/main" id="{255F106E-BEAC-4240-AE64-A882F8150E89}"/>
              </a:ext>
            </a:extLst>
          </p:cNvPr>
          <p:cNvSpPr>
            <a:spLocks noGrp="1"/>
          </p:cNvSpPr>
          <p:nvPr>
            <p:ph idx="1"/>
          </p:nvPr>
        </p:nvSpPr>
        <p:spPr>
          <a:xfrm>
            <a:off x="838200" y="1825625"/>
            <a:ext cx="10876200" cy="4351338"/>
          </a:xfrm>
        </p:spPr>
        <p:txBody>
          <a:bodyPr/>
          <a:lstStyle/>
          <a:p>
            <a:pPr marL="0" indent="0">
              <a:buNone/>
            </a:pPr>
            <a:r>
              <a:rPr lang="en-US" u="sng" dirty="0"/>
              <a:t>Objective</a:t>
            </a:r>
            <a:r>
              <a:rPr lang="en-US" dirty="0"/>
              <a:t> - Gain experience initializing the app with different data types</a:t>
            </a:r>
          </a:p>
          <a:p>
            <a:pPr marL="0" indent="0">
              <a:buNone/>
            </a:pPr>
            <a:r>
              <a:rPr lang="en-US" u="sng" dirty="0"/>
              <a:t>Example 2.1</a:t>
            </a:r>
            <a:r>
              <a:rPr lang="en-US" dirty="0"/>
              <a:t> – Initialize app with  SDTM data (instead of </a:t>
            </a:r>
            <a:r>
              <a:rPr lang="en-US" dirty="0" err="1"/>
              <a:t>ADaM</a:t>
            </a:r>
            <a:r>
              <a:rPr lang="en-US" dirty="0"/>
              <a:t>)</a:t>
            </a:r>
          </a:p>
          <a:p>
            <a:pPr marL="0" indent="0">
              <a:buNone/>
            </a:pPr>
            <a:r>
              <a:rPr lang="en-US" u="sng" dirty="0"/>
              <a:t>Example 2.2</a:t>
            </a:r>
            <a:r>
              <a:rPr lang="en-US" dirty="0"/>
              <a:t> – Load a single data domain</a:t>
            </a:r>
          </a:p>
          <a:p>
            <a:pPr marL="0" indent="0">
              <a:buNone/>
            </a:pPr>
            <a:r>
              <a:rPr lang="en-US" u="sng" dirty="0"/>
              <a:t>Example 2.3</a:t>
            </a:r>
            <a:r>
              <a:rPr lang="en-US" dirty="0"/>
              <a:t> – Load a SAS Transport data set</a:t>
            </a:r>
          </a:p>
        </p:txBody>
      </p:sp>
      <p:sp>
        <p:nvSpPr>
          <p:cNvPr id="5" name="TextBox 4">
            <a:extLst>
              <a:ext uri="{FF2B5EF4-FFF2-40B4-BE49-F238E27FC236}">
                <a16:creationId xmlns:a16="http://schemas.microsoft.com/office/drawing/2014/main" id="{73675A73-2717-A742-9F6F-069AF16F2C6C}"/>
              </a:ext>
            </a:extLst>
          </p:cNvPr>
          <p:cNvSpPr txBox="1"/>
          <p:nvPr/>
        </p:nvSpPr>
        <p:spPr>
          <a:xfrm>
            <a:off x="9959400" y="180459"/>
            <a:ext cx="2043000" cy="36933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a:spAutoFit/>
          </a:bodyPr>
          <a:lstStyle/>
          <a:p>
            <a:pPr marL="0" indent="0">
              <a:buNone/>
            </a:pPr>
            <a:r>
              <a:rPr lang="en-US" dirty="0"/>
              <a:t>02_CustomData.R</a:t>
            </a:r>
          </a:p>
        </p:txBody>
      </p:sp>
    </p:spTree>
    <p:extLst>
      <p:ext uri="{BB962C8B-B14F-4D97-AF65-F5344CB8AC3E}">
        <p14:creationId xmlns:p14="http://schemas.microsoft.com/office/powerpoint/2010/main" val="6336761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10BF8C-5625-3F4F-84D0-048E9320648F}"/>
              </a:ext>
            </a:extLst>
          </p:cNvPr>
          <p:cNvSpPr>
            <a:spLocks noGrp="1"/>
          </p:cNvSpPr>
          <p:nvPr>
            <p:ph type="title"/>
          </p:nvPr>
        </p:nvSpPr>
        <p:spPr/>
        <p:txBody>
          <a:bodyPr/>
          <a:lstStyle/>
          <a:p>
            <a:r>
              <a:rPr lang="en-US" dirty="0" err="1"/>
              <a:t>safetyGraphicsApp</a:t>
            </a:r>
            <a:r>
              <a:rPr lang="en-US" dirty="0"/>
              <a:t>() – mapping</a:t>
            </a:r>
          </a:p>
        </p:txBody>
      </p:sp>
      <p:sp>
        <p:nvSpPr>
          <p:cNvPr id="7" name="TextBox 6">
            <a:extLst>
              <a:ext uri="{FF2B5EF4-FFF2-40B4-BE49-F238E27FC236}">
                <a16:creationId xmlns:a16="http://schemas.microsoft.com/office/drawing/2014/main" id="{66BF65C4-E572-AA47-86C6-06965F47988E}"/>
              </a:ext>
            </a:extLst>
          </p:cNvPr>
          <p:cNvSpPr txBox="1"/>
          <p:nvPr/>
        </p:nvSpPr>
        <p:spPr>
          <a:xfrm>
            <a:off x="3160800" y="1506022"/>
            <a:ext cx="1333891" cy="369332"/>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wrap="none" rtlCol="0">
            <a:spAutoFit/>
          </a:bodyPr>
          <a:lstStyle/>
          <a:p>
            <a:r>
              <a:rPr lang="en-US" dirty="0" err="1"/>
              <a:t>domainData</a:t>
            </a:r>
            <a:endParaRPr lang="en-US" dirty="0"/>
          </a:p>
        </p:txBody>
      </p:sp>
      <p:sp>
        <p:nvSpPr>
          <p:cNvPr id="10" name="TextBox 9">
            <a:extLst>
              <a:ext uri="{FF2B5EF4-FFF2-40B4-BE49-F238E27FC236}">
                <a16:creationId xmlns:a16="http://schemas.microsoft.com/office/drawing/2014/main" id="{091C38D0-9C6D-F243-ADBC-4EA309878B3A}"/>
              </a:ext>
            </a:extLst>
          </p:cNvPr>
          <p:cNvSpPr txBox="1"/>
          <p:nvPr/>
        </p:nvSpPr>
        <p:spPr>
          <a:xfrm>
            <a:off x="4884659" y="1506022"/>
            <a:ext cx="1019831"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none" rtlCol="0">
            <a:spAutoFit/>
          </a:bodyPr>
          <a:lstStyle/>
          <a:p>
            <a:r>
              <a:rPr lang="en-US" dirty="0"/>
              <a:t>mapping</a:t>
            </a:r>
          </a:p>
        </p:txBody>
      </p:sp>
      <p:sp>
        <p:nvSpPr>
          <p:cNvPr id="11" name="TextBox 10">
            <a:extLst>
              <a:ext uri="{FF2B5EF4-FFF2-40B4-BE49-F238E27FC236}">
                <a16:creationId xmlns:a16="http://schemas.microsoft.com/office/drawing/2014/main" id="{7DC8203E-5656-5544-9057-A217426BFB44}"/>
              </a:ext>
            </a:extLst>
          </p:cNvPr>
          <p:cNvSpPr txBox="1"/>
          <p:nvPr/>
        </p:nvSpPr>
        <p:spPr>
          <a:xfrm>
            <a:off x="6433112" y="1506022"/>
            <a:ext cx="761747" cy="36933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none" rtlCol="0">
            <a:spAutoFit/>
          </a:bodyPr>
          <a:lstStyle/>
          <a:p>
            <a:r>
              <a:rPr lang="en-US" dirty="0"/>
              <a:t>charts</a:t>
            </a:r>
          </a:p>
        </p:txBody>
      </p:sp>
      <p:sp>
        <p:nvSpPr>
          <p:cNvPr id="12" name="TextBox 11">
            <a:extLst>
              <a:ext uri="{FF2B5EF4-FFF2-40B4-BE49-F238E27FC236}">
                <a16:creationId xmlns:a16="http://schemas.microsoft.com/office/drawing/2014/main" id="{70F9B107-F769-244B-9A68-CDFCC858E4A4}"/>
              </a:ext>
            </a:extLst>
          </p:cNvPr>
          <p:cNvSpPr txBox="1"/>
          <p:nvPr/>
        </p:nvSpPr>
        <p:spPr>
          <a:xfrm>
            <a:off x="7584827" y="1506022"/>
            <a:ext cx="667940" cy="36933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none" rtlCol="0">
            <a:spAutoFit/>
          </a:bodyPr>
          <a:lstStyle/>
          <a:p>
            <a:r>
              <a:rPr lang="en-US" dirty="0"/>
              <a:t>meta</a:t>
            </a:r>
          </a:p>
        </p:txBody>
      </p:sp>
      <p:sp>
        <p:nvSpPr>
          <p:cNvPr id="13" name="TextBox 12">
            <a:extLst>
              <a:ext uri="{FF2B5EF4-FFF2-40B4-BE49-F238E27FC236}">
                <a16:creationId xmlns:a16="http://schemas.microsoft.com/office/drawing/2014/main" id="{630A0FC1-BC70-4848-BF4C-7CD210338090}"/>
              </a:ext>
            </a:extLst>
          </p:cNvPr>
          <p:cNvSpPr txBox="1"/>
          <p:nvPr/>
        </p:nvSpPr>
        <p:spPr>
          <a:xfrm>
            <a:off x="838200" y="2268000"/>
            <a:ext cx="10515599" cy="3847207"/>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r>
              <a:rPr lang="en-US" sz="2800" dirty="0"/>
              <a:t>Specify Columns and Fields in your data with the `mapping` parameter </a:t>
            </a:r>
          </a:p>
          <a:p>
            <a:pPr marL="285750" indent="-285750">
              <a:buFontTx/>
              <a:buChar char="-"/>
            </a:pPr>
            <a:r>
              <a:rPr lang="en-US" dirty="0"/>
              <a:t>`mapping` is a list that pre-specifies column and field names found in `</a:t>
            </a:r>
            <a:r>
              <a:rPr lang="en-US" dirty="0" err="1"/>
              <a:t>domainData</a:t>
            </a:r>
            <a:r>
              <a:rPr lang="en-US" dirty="0"/>
              <a:t>`. </a:t>
            </a:r>
          </a:p>
          <a:p>
            <a:pPr marL="285750" indent="-285750">
              <a:buFontTx/>
              <a:buChar char="-"/>
            </a:pPr>
            <a:r>
              <a:rPr lang="en-US" dirty="0"/>
              <a:t>Users must provide mappings, or generate one in the app. (There is no default). </a:t>
            </a:r>
          </a:p>
          <a:p>
            <a:pPr marL="285750" indent="-285750">
              <a:buFontTx/>
              <a:buChar char="-"/>
            </a:pPr>
            <a:r>
              <a:rPr lang="en-US" dirty="0"/>
              <a:t>Here is an example of a simple custom mapping: </a:t>
            </a:r>
          </a:p>
          <a:p>
            <a:pPr marL="742950" lvl="1" indent="-285750">
              <a:buFontTx/>
              <a:buChar char="-"/>
            </a:pPr>
            <a:endParaRPr lang="en-US" dirty="0"/>
          </a:p>
          <a:p>
            <a:pPr marL="742950" lvl="1" indent="-285750">
              <a:buFontTx/>
              <a:buChar char="-"/>
            </a:pPr>
            <a:endParaRPr lang="en-US" dirty="0"/>
          </a:p>
          <a:p>
            <a:pPr marL="742950" lvl="1" indent="-285750">
              <a:buFontTx/>
              <a:buChar char="-"/>
            </a:pPr>
            <a:endParaRPr lang="en-US" dirty="0"/>
          </a:p>
          <a:p>
            <a:pPr marL="285750" indent="-285750">
              <a:buFontTx/>
              <a:buChar char="-"/>
            </a:pPr>
            <a:endParaRPr lang="en-US" dirty="0"/>
          </a:p>
          <a:p>
            <a:endParaRPr lang="en-US" dirty="0"/>
          </a:p>
          <a:p>
            <a:pPr marL="285750" indent="-285750">
              <a:buFontTx/>
              <a:buChar char="-"/>
            </a:pPr>
            <a:r>
              <a:rPr lang="en-US" dirty="0"/>
              <a:t>`mappings` can be viewed and adjusted on the mapping tab, and can be exported from the settings tab.</a:t>
            </a:r>
          </a:p>
          <a:p>
            <a:pPr marL="285750" indent="-285750">
              <a:buFontTx/>
              <a:buChar char="-"/>
            </a:pPr>
            <a:r>
              <a:rPr lang="en-US" dirty="0"/>
              <a:t>The app generates an “automapping” using common data standards, but  …</a:t>
            </a:r>
          </a:p>
          <a:p>
            <a:pPr marL="285750" indent="-285750">
              <a:buFontTx/>
              <a:buChar char="-"/>
            </a:pPr>
            <a:r>
              <a:rPr lang="en-US" dirty="0"/>
              <a:t>… the `mapping` parameter takes precedence over “automapping”. (see `?</a:t>
            </a:r>
            <a:r>
              <a:rPr lang="en-US" dirty="0" err="1"/>
              <a:t>detectStandard</a:t>
            </a:r>
            <a:r>
              <a:rPr lang="en-US" dirty="0"/>
              <a:t>` for more) </a:t>
            </a:r>
          </a:p>
          <a:p>
            <a:pPr marL="285750" indent="-285750">
              <a:buFontTx/>
              <a:buChar char="-"/>
            </a:pPr>
            <a:r>
              <a:rPr lang="en-US" dirty="0"/>
              <a:t>Details about mappings are stored in the `meta` parameter. See Section 5 of this workshop for details.</a:t>
            </a:r>
          </a:p>
        </p:txBody>
      </p:sp>
      <p:sp>
        <p:nvSpPr>
          <p:cNvPr id="16" name="TextBox 15">
            <a:extLst>
              <a:ext uri="{FF2B5EF4-FFF2-40B4-BE49-F238E27FC236}">
                <a16:creationId xmlns:a16="http://schemas.microsoft.com/office/drawing/2014/main" id="{58A832D0-00BE-7A40-88E4-30CCDBA86E78}"/>
              </a:ext>
            </a:extLst>
          </p:cNvPr>
          <p:cNvSpPr txBox="1"/>
          <p:nvPr/>
        </p:nvSpPr>
        <p:spPr>
          <a:xfrm>
            <a:off x="1161659" y="3580283"/>
            <a:ext cx="8258399" cy="1323439"/>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p>
            <a:r>
              <a:rPr lang="en-US" sz="1600" dirty="0"/>
              <a:t># sample mapping</a:t>
            </a:r>
          </a:p>
          <a:p>
            <a:r>
              <a:rPr lang="en-US" sz="1600" dirty="0"/>
              <a:t>list(</a:t>
            </a:r>
          </a:p>
          <a:p>
            <a:r>
              <a:rPr lang="en-US" sz="1600" dirty="0"/>
              <a:t>    </a:t>
            </a:r>
            <a:r>
              <a:rPr lang="en-US" sz="1600" dirty="0" err="1"/>
              <a:t>aes</a:t>
            </a:r>
            <a:r>
              <a:rPr lang="en-US" sz="1600" dirty="0"/>
              <a:t>= list(</a:t>
            </a:r>
            <a:r>
              <a:rPr lang="en-US" sz="1600" dirty="0" err="1"/>
              <a:t>id_col</a:t>
            </a:r>
            <a:r>
              <a:rPr lang="en-US" sz="1600" dirty="0"/>
              <a:t>='USUBJID', </a:t>
            </a:r>
            <a:r>
              <a:rPr lang="en-US" sz="1600" dirty="0" err="1"/>
              <a:t>seq_col</a:t>
            </a:r>
            <a:r>
              <a:rPr lang="en-US" sz="1600" dirty="0"/>
              <a:t>='AESEQ')</a:t>
            </a:r>
          </a:p>
          <a:p>
            <a:r>
              <a:rPr lang="en-US" sz="1600" dirty="0"/>
              <a:t>    labs= list(</a:t>
            </a:r>
            <a:r>
              <a:rPr lang="en-US" sz="1600" dirty="0" err="1"/>
              <a:t>measure_col</a:t>
            </a:r>
            <a:r>
              <a:rPr lang="en-US" sz="1600" dirty="0"/>
              <a:t> = '</a:t>
            </a:r>
            <a:r>
              <a:rPr lang="en-US" sz="1600" dirty="0" err="1"/>
              <a:t>customMeasureCol</a:t>
            </a:r>
            <a:r>
              <a:rPr lang="en-US" sz="1600" dirty="0"/>
              <a:t>')</a:t>
            </a:r>
          </a:p>
          <a:p>
            <a:r>
              <a:rPr lang="en-US" sz="1600" dirty="0"/>
              <a:t>)</a:t>
            </a:r>
            <a:endParaRPr lang="en-US" sz="1600" dirty="0">
              <a:effectLst/>
            </a:endParaRPr>
          </a:p>
        </p:txBody>
      </p:sp>
    </p:spTree>
    <p:extLst>
      <p:ext uri="{BB962C8B-B14F-4D97-AF65-F5344CB8AC3E}">
        <p14:creationId xmlns:p14="http://schemas.microsoft.com/office/powerpoint/2010/main" val="21088962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62D0DB-11D8-2544-9CB7-CA4698DDA446}"/>
              </a:ext>
            </a:extLst>
          </p:cNvPr>
          <p:cNvSpPr>
            <a:spLocks noGrp="1"/>
          </p:cNvSpPr>
          <p:nvPr>
            <p:ph type="title"/>
          </p:nvPr>
        </p:nvSpPr>
        <p:spPr/>
        <p:txBody>
          <a:bodyPr/>
          <a:lstStyle/>
          <a:p>
            <a:r>
              <a:rPr lang="en-US" dirty="0"/>
              <a:t>Example 2.4 </a:t>
            </a:r>
          </a:p>
        </p:txBody>
      </p:sp>
      <p:sp>
        <p:nvSpPr>
          <p:cNvPr id="3" name="Content Placeholder 2">
            <a:extLst>
              <a:ext uri="{FF2B5EF4-FFF2-40B4-BE49-F238E27FC236}">
                <a16:creationId xmlns:a16="http://schemas.microsoft.com/office/drawing/2014/main" id="{255F106E-BEAC-4240-AE64-A882F8150E89}"/>
              </a:ext>
            </a:extLst>
          </p:cNvPr>
          <p:cNvSpPr>
            <a:spLocks noGrp="1"/>
          </p:cNvSpPr>
          <p:nvPr>
            <p:ph idx="1"/>
          </p:nvPr>
        </p:nvSpPr>
        <p:spPr>
          <a:xfrm>
            <a:off x="838200" y="1825625"/>
            <a:ext cx="10876200" cy="4351338"/>
          </a:xfrm>
        </p:spPr>
        <p:txBody>
          <a:bodyPr/>
          <a:lstStyle/>
          <a:p>
            <a:pPr marL="0" indent="0">
              <a:buNone/>
            </a:pPr>
            <a:r>
              <a:rPr lang="en-US" u="sng" dirty="0"/>
              <a:t>Objective</a:t>
            </a:r>
            <a:r>
              <a:rPr lang="en-US" dirty="0"/>
              <a:t> - Gain experience with custom data mappings </a:t>
            </a:r>
          </a:p>
          <a:p>
            <a:pPr marL="0" indent="0">
              <a:buNone/>
            </a:pPr>
            <a:r>
              <a:rPr lang="en-US" u="sng" dirty="0"/>
              <a:t>Example 2.4</a:t>
            </a:r>
            <a:r>
              <a:rPr lang="en-US" dirty="0"/>
              <a:t> – Make a slight modification to our default data, and then account for the change using a custom mapping. </a:t>
            </a:r>
          </a:p>
        </p:txBody>
      </p:sp>
      <p:sp>
        <p:nvSpPr>
          <p:cNvPr id="5" name="TextBox 4">
            <a:extLst>
              <a:ext uri="{FF2B5EF4-FFF2-40B4-BE49-F238E27FC236}">
                <a16:creationId xmlns:a16="http://schemas.microsoft.com/office/drawing/2014/main" id="{71A40F21-6814-9649-A2E0-E3C837CC3BD9}"/>
              </a:ext>
            </a:extLst>
          </p:cNvPr>
          <p:cNvSpPr txBox="1"/>
          <p:nvPr/>
        </p:nvSpPr>
        <p:spPr>
          <a:xfrm>
            <a:off x="9959400" y="180459"/>
            <a:ext cx="2043000" cy="36933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a:spAutoFit/>
          </a:bodyPr>
          <a:lstStyle/>
          <a:p>
            <a:pPr marL="0" indent="0">
              <a:buNone/>
            </a:pPr>
            <a:r>
              <a:rPr lang="en-US" dirty="0"/>
              <a:t>02_CustomData.R</a:t>
            </a:r>
          </a:p>
        </p:txBody>
      </p:sp>
    </p:spTree>
    <p:extLst>
      <p:ext uri="{BB962C8B-B14F-4D97-AF65-F5344CB8AC3E}">
        <p14:creationId xmlns:p14="http://schemas.microsoft.com/office/powerpoint/2010/main" val="12860452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986C2F-5844-CE49-A79F-77F4DB820F24}"/>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C03F9356-CEEF-C54D-BF9B-44AC6F2E9575}"/>
              </a:ext>
            </a:extLst>
          </p:cNvPr>
          <p:cNvSpPr>
            <a:spLocks noGrp="1"/>
          </p:cNvSpPr>
          <p:nvPr>
            <p:ph idx="1"/>
          </p:nvPr>
        </p:nvSpPr>
        <p:spPr>
          <a:xfrm>
            <a:off x="2574235" y="1875354"/>
            <a:ext cx="8928652" cy="4351338"/>
          </a:xfrm>
        </p:spPr>
        <p:txBody>
          <a:bodyPr>
            <a:normAutofit fontScale="92500" lnSpcReduction="20000"/>
          </a:bodyPr>
          <a:lstStyle/>
          <a:p>
            <a:pPr marL="0" indent="0">
              <a:buNone/>
            </a:pPr>
            <a:r>
              <a:rPr lang="en-US" dirty="0"/>
              <a:t>0.   Intro To </a:t>
            </a:r>
            <a:r>
              <a:rPr lang="en-US" dirty="0" err="1"/>
              <a:t>safetyGraphics</a:t>
            </a:r>
            <a:r>
              <a:rPr lang="en-US" dirty="0"/>
              <a:t> (20 min)</a:t>
            </a:r>
          </a:p>
          <a:p>
            <a:pPr marL="514350" indent="-514350">
              <a:buAutoNum type="arabicPeriod"/>
            </a:pPr>
            <a:r>
              <a:rPr lang="en-US" dirty="0"/>
              <a:t>Hello World (10 min)</a:t>
            </a:r>
          </a:p>
          <a:p>
            <a:pPr lvl="1"/>
            <a:r>
              <a:rPr lang="en-US" dirty="0"/>
              <a:t>Breakout 1</a:t>
            </a:r>
          </a:p>
          <a:p>
            <a:pPr marL="514350" indent="-514350">
              <a:buFont typeface="+mj-lt"/>
              <a:buAutoNum type="arabicPeriod"/>
            </a:pPr>
            <a:r>
              <a:rPr lang="en-US" dirty="0"/>
              <a:t>Loading Custom Data (30 min)</a:t>
            </a:r>
          </a:p>
          <a:p>
            <a:pPr lvl="1"/>
            <a:r>
              <a:rPr lang="en-US" dirty="0"/>
              <a:t>Breakout 2</a:t>
            </a:r>
          </a:p>
          <a:p>
            <a:pPr marL="514350" indent="-514350">
              <a:buFont typeface="+mj-lt"/>
              <a:buAutoNum type="arabicPeriod"/>
            </a:pPr>
            <a:r>
              <a:rPr lang="en-US" dirty="0"/>
              <a:t>Chart/App Export (10 min)</a:t>
            </a:r>
          </a:p>
          <a:p>
            <a:pPr marL="0" indent="0">
              <a:buNone/>
            </a:pPr>
            <a:r>
              <a:rPr lang="en-US" dirty="0"/>
              <a:t>-------------- Break ------------ (10 min)</a:t>
            </a:r>
          </a:p>
          <a:p>
            <a:pPr marL="0" indent="0">
              <a:buNone/>
            </a:pPr>
            <a:r>
              <a:rPr lang="en-US" dirty="0"/>
              <a:t>4. Creating Custom Charts (1 </a:t>
            </a:r>
            <a:r>
              <a:rPr lang="en-US" dirty="0" err="1"/>
              <a:t>hr</a:t>
            </a:r>
            <a:r>
              <a:rPr lang="en-US" dirty="0"/>
              <a:t>) </a:t>
            </a:r>
          </a:p>
          <a:p>
            <a:pPr lvl="1"/>
            <a:r>
              <a:rPr lang="en-US" dirty="0"/>
              <a:t>Breakout 3 &amp; 4</a:t>
            </a:r>
          </a:p>
          <a:p>
            <a:pPr marL="0" indent="0">
              <a:buNone/>
            </a:pPr>
            <a:r>
              <a:rPr lang="en-US" dirty="0"/>
              <a:t>5. Creating Custom Data Domains (40 min)</a:t>
            </a:r>
          </a:p>
          <a:p>
            <a:pPr marL="0" indent="0">
              <a:buNone/>
            </a:pPr>
            <a:r>
              <a:rPr lang="en-US" dirty="0"/>
              <a:t>6. Chat + Q&amp;A  (Also at </a:t>
            </a:r>
            <a:r>
              <a:rPr lang="en-US" dirty="0" err="1"/>
              <a:t>safetyGraphics</a:t>
            </a:r>
            <a:r>
              <a:rPr lang="en-US" dirty="0"/>
              <a:t> Booth during conference)</a:t>
            </a:r>
          </a:p>
        </p:txBody>
      </p:sp>
      <p:sp>
        <p:nvSpPr>
          <p:cNvPr id="4" name="TextBox 3">
            <a:extLst>
              <a:ext uri="{FF2B5EF4-FFF2-40B4-BE49-F238E27FC236}">
                <a16:creationId xmlns:a16="http://schemas.microsoft.com/office/drawing/2014/main" id="{49651350-15BF-354A-8B4A-81753A660661}"/>
              </a:ext>
            </a:extLst>
          </p:cNvPr>
          <p:cNvSpPr txBox="1"/>
          <p:nvPr/>
        </p:nvSpPr>
        <p:spPr>
          <a:xfrm>
            <a:off x="1148378" y="2199125"/>
            <a:ext cx="1026243" cy="369332"/>
          </a:xfrm>
          <a:prstGeom prst="rect">
            <a:avLst/>
          </a:prstGeom>
          <a:noFill/>
        </p:spPr>
        <p:txBody>
          <a:bodyPr wrap="none" rtlCol="0">
            <a:spAutoFit/>
          </a:bodyPr>
          <a:lstStyle/>
          <a:p>
            <a:r>
              <a:rPr lang="en-US" dirty="0"/>
              <a:t>Beginner</a:t>
            </a:r>
          </a:p>
        </p:txBody>
      </p:sp>
      <p:sp>
        <p:nvSpPr>
          <p:cNvPr id="5" name="Down Arrow 4">
            <a:extLst>
              <a:ext uri="{FF2B5EF4-FFF2-40B4-BE49-F238E27FC236}">
                <a16:creationId xmlns:a16="http://schemas.microsoft.com/office/drawing/2014/main" id="{F261024D-EDF2-8A4D-BB1F-45F345B8F3BD}"/>
              </a:ext>
            </a:extLst>
          </p:cNvPr>
          <p:cNvSpPr/>
          <p:nvPr/>
        </p:nvSpPr>
        <p:spPr>
          <a:xfrm>
            <a:off x="1527060" y="2663687"/>
            <a:ext cx="432000" cy="247304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094F9C84-0C74-D341-99DB-1BD4A5BE9532}"/>
              </a:ext>
            </a:extLst>
          </p:cNvPr>
          <p:cNvSpPr txBox="1"/>
          <p:nvPr/>
        </p:nvSpPr>
        <p:spPr>
          <a:xfrm>
            <a:off x="1148378" y="5209994"/>
            <a:ext cx="1107804" cy="369332"/>
          </a:xfrm>
          <a:prstGeom prst="rect">
            <a:avLst/>
          </a:prstGeom>
          <a:noFill/>
        </p:spPr>
        <p:txBody>
          <a:bodyPr wrap="none" rtlCol="0">
            <a:spAutoFit/>
          </a:bodyPr>
          <a:lstStyle/>
          <a:p>
            <a:r>
              <a:rPr lang="en-US" dirty="0"/>
              <a:t>Advanced</a:t>
            </a:r>
          </a:p>
        </p:txBody>
      </p:sp>
    </p:spTree>
    <p:extLst>
      <p:ext uri="{BB962C8B-B14F-4D97-AF65-F5344CB8AC3E}">
        <p14:creationId xmlns:p14="http://schemas.microsoft.com/office/powerpoint/2010/main" val="345157341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E024B2-4279-1E48-AB46-2586F1DAD694}"/>
              </a:ext>
            </a:extLst>
          </p:cNvPr>
          <p:cNvSpPr>
            <a:spLocks noGrp="1"/>
          </p:cNvSpPr>
          <p:nvPr>
            <p:ph type="title"/>
          </p:nvPr>
        </p:nvSpPr>
        <p:spPr/>
        <p:txBody>
          <a:bodyPr/>
          <a:lstStyle/>
          <a:p>
            <a:r>
              <a:rPr lang="en-US" dirty="0"/>
              <a:t>Breakout #2 – Custom Data + Mapping</a:t>
            </a:r>
          </a:p>
        </p:txBody>
      </p:sp>
      <p:sp>
        <p:nvSpPr>
          <p:cNvPr id="3" name="Content Placeholder 2">
            <a:extLst>
              <a:ext uri="{FF2B5EF4-FFF2-40B4-BE49-F238E27FC236}">
                <a16:creationId xmlns:a16="http://schemas.microsoft.com/office/drawing/2014/main" id="{9BBCF344-F76B-2849-AD0D-4D2B36523E48}"/>
              </a:ext>
            </a:extLst>
          </p:cNvPr>
          <p:cNvSpPr>
            <a:spLocks noGrp="1"/>
          </p:cNvSpPr>
          <p:nvPr>
            <p:ph idx="1"/>
          </p:nvPr>
        </p:nvSpPr>
        <p:spPr/>
        <p:txBody>
          <a:bodyPr/>
          <a:lstStyle/>
          <a:p>
            <a:pPr marL="0" indent="0">
              <a:buNone/>
            </a:pPr>
            <a:r>
              <a:rPr lang="en-US" dirty="0"/>
              <a:t>Objectives</a:t>
            </a:r>
          </a:p>
          <a:p>
            <a:r>
              <a:rPr lang="en-US" dirty="0"/>
              <a:t>Load non-standard data in the app</a:t>
            </a:r>
          </a:p>
          <a:p>
            <a:r>
              <a:rPr lang="en-US" dirty="0"/>
              <a:t>Create a custom mapping to simplify app configuration</a:t>
            </a:r>
          </a:p>
        </p:txBody>
      </p:sp>
      <p:sp>
        <p:nvSpPr>
          <p:cNvPr id="4" name="TextBox 3">
            <a:extLst>
              <a:ext uri="{FF2B5EF4-FFF2-40B4-BE49-F238E27FC236}">
                <a16:creationId xmlns:a16="http://schemas.microsoft.com/office/drawing/2014/main" id="{94FC0DC1-1A48-D24E-8E63-2FDD4852330A}"/>
              </a:ext>
            </a:extLst>
          </p:cNvPr>
          <p:cNvSpPr txBox="1"/>
          <p:nvPr/>
        </p:nvSpPr>
        <p:spPr>
          <a:xfrm>
            <a:off x="9959400" y="180459"/>
            <a:ext cx="2043000" cy="36933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a:spAutoFit/>
          </a:bodyPr>
          <a:lstStyle/>
          <a:p>
            <a:pPr marL="0" indent="0">
              <a:buNone/>
            </a:pPr>
            <a:r>
              <a:rPr lang="en-US" dirty="0"/>
              <a:t>02_Excercise.R</a:t>
            </a:r>
          </a:p>
        </p:txBody>
      </p:sp>
    </p:spTree>
    <p:extLst>
      <p:ext uri="{BB962C8B-B14F-4D97-AF65-F5344CB8AC3E}">
        <p14:creationId xmlns:p14="http://schemas.microsoft.com/office/powerpoint/2010/main" val="108602857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54C0F2-6ABB-0147-9C4F-76F65DEAE543}"/>
              </a:ext>
            </a:extLst>
          </p:cNvPr>
          <p:cNvSpPr>
            <a:spLocks noGrp="1"/>
          </p:cNvSpPr>
          <p:nvPr>
            <p:ph type="title"/>
          </p:nvPr>
        </p:nvSpPr>
        <p:spPr/>
        <p:txBody>
          <a:bodyPr/>
          <a:lstStyle/>
          <a:p>
            <a:r>
              <a:rPr lang="en-US" dirty="0"/>
              <a:t>03. App/Chart Export</a:t>
            </a:r>
          </a:p>
        </p:txBody>
      </p:sp>
      <p:sp>
        <p:nvSpPr>
          <p:cNvPr id="3" name="Text Placeholder 2">
            <a:extLst>
              <a:ext uri="{FF2B5EF4-FFF2-40B4-BE49-F238E27FC236}">
                <a16:creationId xmlns:a16="http://schemas.microsoft.com/office/drawing/2014/main" id="{4211EDFE-A71F-CF4B-A4D5-83ABF5E62BBA}"/>
              </a:ext>
            </a:extLst>
          </p:cNvPr>
          <p:cNvSpPr>
            <a:spLocks noGrp="1"/>
          </p:cNvSpPr>
          <p:nvPr>
            <p:ph type="body" idx="1"/>
          </p:nvPr>
        </p:nvSpPr>
        <p:spPr/>
        <p:txBody>
          <a:bodyPr/>
          <a:lstStyle/>
          <a:p>
            <a:r>
              <a:rPr lang="en-US" dirty="0"/>
              <a:t>Export Code to reproduce the whole app or individual charts</a:t>
            </a:r>
          </a:p>
        </p:txBody>
      </p:sp>
    </p:spTree>
    <p:extLst>
      <p:ext uri="{BB962C8B-B14F-4D97-AF65-F5344CB8AC3E}">
        <p14:creationId xmlns:p14="http://schemas.microsoft.com/office/powerpoint/2010/main" val="142159017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E6361E5-D2C5-1443-8299-E9FF809B682A}"/>
              </a:ext>
            </a:extLst>
          </p:cNvPr>
          <p:cNvSpPr txBox="1"/>
          <p:nvPr/>
        </p:nvSpPr>
        <p:spPr>
          <a:xfrm>
            <a:off x="2175162" y="6167189"/>
            <a:ext cx="9005455" cy="369332"/>
          </a:xfrm>
          <a:prstGeom prst="rect">
            <a:avLst/>
          </a:prstGeom>
          <a:noFill/>
        </p:spPr>
        <p:txBody>
          <a:bodyPr wrap="square">
            <a:spAutoFit/>
          </a:bodyPr>
          <a:lstStyle/>
          <a:p>
            <a:r>
              <a:rPr lang="en-US" dirty="0">
                <a:hlinkClick r:id="rId2"/>
              </a:rPr>
              <a:t>https://github.com/SafetyGraphics/safetyGraphics/wiki/ChartConfiguration</a:t>
            </a:r>
            <a:endParaRPr lang="en-US" dirty="0"/>
          </a:p>
        </p:txBody>
      </p:sp>
      <p:pic>
        <p:nvPicPr>
          <p:cNvPr id="3" name="Picture 2">
            <a:extLst>
              <a:ext uri="{FF2B5EF4-FFF2-40B4-BE49-F238E27FC236}">
                <a16:creationId xmlns:a16="http://schemas.microsoft.com/office/drawing/2014/main" id="{89FE847E-0AF0-754A-A7E0-B01BA841F2CF}"/>
              </a:ext>
            </a:extLst>
          </p:cNvPr>
          <p:cNvPicPr>
            <a:picLocks noChangeAspect="1"/>
          </p:cNvPicPr>
          <p:nvPr/>
        </p:nvPicPr>
        <p:blipFill>
          <a:blip r:embed="rId3"/>
          <a:stretch>
            <a:fillRect/>
          </a:stretch>
        </p:blipFill>
        <p:spPr>
          <a:xfrm>
            <a:off x="651163" y="948713"/>
            <a:ext cx="11277600" cy="5729178"/>
          </a:xfrm>
          <a:prstGeom prst="rect">
            <a:avLst/>
          </a:prstGeom>
        </p:spPr>
      </p:pic>
      <p:sp>
        <p:nvSpPr>
          <p:cNvPr id="5" name="Title 1">
            <a:extLst>
              <a:ext uri="{FF2B5EF4-FFF2-40B4-BE49-F238E27FC236}">
                <a16:creationId xmlns:a16="http://schemas.microsoft.com/office/drawing/2014/main" id="{CB42B888-02CA-B642-BCE1-14CF5E1CAA34}"/>
              </a:ext>
            </a:extLst>
          </p:cNvPr>
          <p:cNvSpPr txBox="1">
            <a:spLocks/>
          </p:cNvSpPr>
          <p:nvPr/>
        </p:nvSpPr>
        <p:spPr>
          <a:xfrm>
            <a:off x="838200" y="212725"/>
            <a:ext cx="10515600" cy="58358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App Export</a:t>
            </a:r>
          </a:p>
        </p:txBody>
      </p:sp>
    </p:spTree>
    <p:extLst>
      <p:ext uri="{BB962C8B-B14F-4D97-AF65-F5344CB8AC3E}">
        <p14:creationId xmlns:p14="http://schemas.microsoft.com/office/powerpoint/2010/main" val="8332824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E4F839C-F74E-8F4D-82BC-2CE06CFF5442}"/>
              </a:ext>
            </a:extLst>
          </p:cNvPr>
          <p:cNvPicPr>
            <a:picLocks noChangeAspect="1"/>
          </p:cNvPicPr>
          <p:nvPr/>
        </p:nvPicPr>
        <p:blipFill>
          <a:blip r:embed="rId2"/>
          <a:stretch>
            <a:fillRect/>
          </a:stretch>
        </p:blipFill>
        <p:spPr>
          <a:xfrm>
            <a:off x="0" y="601746"/>
            <a:ext cx="12192000" cy="5654507"/>
          </a:xfrm>
          <a:prstGeom prst="rect">
            <a:avLst/>
          </a:prstGeom>
        </p:spPr>
      </p:pic>
      <p:sp>
        <p:nvSpPr>
          <p:cNvPr id="3" name="Rectangle 2">
            <a:extLst>
              <a:ext uri="{FF2B5EF4-FFF2-40B4-BE49-F238E27FC236}">
                <a16:creationId xmlns:a16="http://schemas.microsoft.com/office/drawing/2014/main" id="{A4DACCE3-C32A-0540-B84C-5703D12E2310}"/>
              </a:ext>
            </a:extLst>
          </p:cNvPr>
          <p:cNvSpPr/>
          <p:nvPr/>
        </p:nvSpPr>
        <p:spPr>
          <a:xfrm>
            <a:off x="10598726" y="942108"/>
            <a:ext cx="1593273" cy="540327"/>
          </a:xfrm>
          <a:prstGeom prst="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4" name="Right Arrow 3">
            <a:extLst>
              <a:ext uri="{FF2B5EF4-FFF2-40B4-BE49-F238E27FC236}">
                <a16:creationId xmlns:a16="http://schemas.microsoft.com/office/drawing/2014/main" id="{A803B321-154D-E64F-99E6-8F8464D41F9B}"/>
              </a:ext>
            </a:extLst>
          </p:cNvPr>
          <p:cNvSpPr/>
          <p:nvPr/>
        </p:nvSpPr>
        <p:spPr>
          <a:xfrm>
            <a:off x="8534399" y="955961"/>
            <a:ext cx="1911927" cy="512619"/>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Chart Export</a:t>
            </a:r>
          </a:p>
        </p:txBody>
      </p:sp>
    </p:spTree>
    <p:extLst>
      <p:ext uri="{BB962C8B-B14F-4D97-AF65-F5344CB8AC3E}">
        <p14:creationId xmlns:p14="http://schemas.microsoft.com/office/powerpoint/2010/main" val="247333422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62D0DB-11D8-2544-9CB7-CA4698DDA446}"/>
              </a:ext>
            </a:extLst>
          </p:cNvPr>
          <p:cNvSpPr>
            <a:spLocks noGrp="1"/>
          </p:cNvSpPr>
          <p:nvPr>
            <p:ph type="title"/>
          </p:nvPr>
        </p:nvSpPr>
        <p:spPr/>
        <p:txBody>
          <a:bodyPr/>
          <a:lstStyle/>
          <a:p>
            <a:r>
              <a:rPr lang="en-US" dirty="0"/>
              <a:t>Optional Exercise</a:t>
            </a:r>
          </a:p>
        </p:txBody>
      </p:sp>
      <p:sp>
        <p:nvSpPr>
          <p:cNvPr id="3" name="Content Placeholder 2">
            <a:extLst>
              <a:ext uri="{FF2B5EF4-FFF2-40B4-BE49-F238E27FC236}">
                <a16:creationId xmlns:a16="http://schemas.microsoft.com/office/drawing/2014/main" id="{255F106E-BEAC-4240-AE64-A882F8150E89}"/>
              </a:ext>
            </a:extLst>
          </p:cNvPr>
          <p:cNvSpPr>
            <a:spLocks noGrp="1"/>
          </p:cNvSpPr>
          <p:nvPr>
            <p:ph idx="1"/>
          </p:nvPr>
        </p:nvSpPr>
        <p:spPr>
          <a:xfrm>
            <a:off x="838200" y="1825625"/>
            <a:ext cx="10876200" cy="4351338"/>
          </a:xfrm>
        </p:spPr>
        <p:txBody>
          <a:bodyPr/>
          <a:lstStyle/>
          <a:p>
            <a:pPr marL="0" indent="0">
              <a:buNone/>
            </a:pPr>
            <a:r>
              <a:rPr lang="en-US" dirty="0"/>
              <a:t>Objective</a:t>
            </a:r>
          </a:p>
          <a:p>
            <a:pPr>
              <a:buFontTx/>
              <a:buChar char="-"/>
            </a:pPr>
            <a:r>
              <a:rPr lang="en-US" dirty="0"/>
              <a:t>Export a chart</a:t>
            </a:r>
          </a:p>
          <a:p>
            <a:pPr>
              <a:buFontTx/>
              <a:buChar char="-"/>
            </a:pPr>
            <a:r>
              <a:rPr lang="en-US" dirty="0"/>
              <a:t>Manually customizing chart code after export</a:t>
            </a:r>
          </a:p>
        </p:txBody>
      </p:sp>
      <p:sp>
        <p:nvSpPr>
          <p:cNvPr id="5" name="TextBox 4">
            <a:extLst>
              <a:ext uri="{FF2B5EF4-FFF2-40B4-BE49-F238E27FC236}">
                <a16:creationId xmlns:a16="http://schemas.microsoft.com/office/drawing/2014/main" id="{71A40F21-6814-9649-A2E0-E3C837CC3BD9}"/>
              </a:ext>
            </a:extLst>
          </p:cNvPr>
          <p:cNvSpPr txBox="1"/>
          <p:nvPr/>
        </p:nvSpPr>
        <p:spPr>
          <a:xfrm>
            <a:off x="10348200" y="180459"/>
            <a:ext cx="1632600" cy="36933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a:spAutoFit/>
          </a:bodyPr>
          <a:lstStyle/>
          <a:p>
            <a:pPr marL="0" indent="0">
              <a:buNone/>
            </a:pPr>
            <a:r>
              <a:rPr lang="en-US" dirty="0"/>
              <a:t>03_Excercise.R</a:t>
            </a:r>
          </a:p>
        </p:txBody>
      </p:sp>
    </p:spTree>
    <p:extLst>
      <p:ext uri="{BB962C8B-B14F-4D97-AF65-F5344CB8AC3E}">
        <p14:creationId xmlns:p14="http://schemas.microsoft.com/office/powerpoint/2010/main" val="385704575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54C0F2-6ABB-0147-9C4F-76F65DEAE543}"/>
              </a:ext>
            </a:extLst>
          </p:cNvPr>
          <p:cNvSpPr>
            <a:spLocks noGrp="1"/>
          </p:cNvSpPr>
          <p:nvPr>
            <p:ph type="title"/>
          </p:nvPr>
        </p:nvSpPr>
        <p:spPr/>
        <p:txBody>
          <a:bodyPr/>
          <a:lstStyle/>
          <a:p>
            <a:r>
              <a:rPr lang="en-US" dirty="0"/>
              <a:t>04. Customizing Charts</a:t>
            </a:r>
          </a:p>
        </p:txBody>
      </p:sp>
      <p:sp>
        <p:nvSpPr>
          <p:cNvPr id="3" name="Text Placeholder 2">
            <a:extLst>
              <a:ext uri="{FF2B5EF4-FFF2-40B4-BE49-F238E27FC236}">
                <a16:creationId xmlns:a16="http://schemas.microsoft.com/office/drawing/2014/main" id="{4211EDFE-A71F-CF4B-A4D5-83ABF5E62BBA}"/>
              </a:ext>
            </a:extLst>
          </p:cNvPr>
          <p:cNvSpPr>
            <a:spLocks noGrp="1"/>
          </p:cNvSpPr>
          <p:nvPr>
            <p:ph type="body" idx="1"/>
          </p:nvPr>
        </p:nvSpPr>
        <p:spPr/>
        <p:txBody>
          <a:bodyPr/>
          <a:lstStyle/>
          <a:p>
            <a:r>
              <a:rPr lang="en-US" dirty="0"/>
              <a:t>Select from existing charts in the </a:t>
            </a:r>
            <a:r>
              <a:rPr lang="en-US" dirty="0" err="1"/>
              <a:t>safetyCharts</a:t>
            </a:r>
            <a:r>
              <a:rPr lang="en-US" dirty="0"/>
              <a:t> package or add your own!</a:t>
            </a:r>
          </a:p>
        </p:txBody>
      </p:sp>
    </p:spTree>
    <p:extLst>
      <p:ext uri="{BB962C8B-B14F-4D97-AF65-F5344CB8AC3E}">
        <p14:creationId xmlns:p14="http://schemas.microsoft.com/office/powerpoint/2010/main" val="264133098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10BF8C-5625-3F4F-84D0-048E9320648F}"/>
              </a:ext>
            </a:extLst>
          </p:cNvPr>
          <p:cNvSpPr>
            <a:spLocks noGrp="1"/>
          </p:cNvSpPr>
          <p:nvPr>
            <p:ph type="title"/>
          </p:nvPr>
        </p:nvSpPr>
        <p:spPr/>
        <p:txBody>
          <a:bodyPr/>
          <a:lstStyle/>
          <a:p>
            <a:r>
              <a:rPr lang="en-US" dirty="0" err="1"/>
              <a:t>safetyGraphicsApp</a:t>
            </a:r>
            <a:r>
              <a:rPr lang="en-US" dirty="0"/>
              <a:t>() – mapping</a:t>
            </a:r>
          </a:p>
        </p:txBody>
      </p:sp>
      <p:sp>
        <p:nvSpPr>
          <p:cNvPr id="7" name="TextBox 6">
            <a:extLst>
              <a:ext uri="{FF2B5EF4-FFF2-40B4-BE49-F238E27FC236}">
                <a16:creationId xmlns:a16="http://schemas.microsoft.com/office/drawing/2014/main" id="{66BF65C4-E572-AA47-86C6-06965F47988E}"/>
              </a:ext>
            </a:extLst>
          </p:cNvPr>
          <p:cNvSpPr txBox="1"/>
          <p:nvPr/>
        </p:nvSpPr>
        <p:spPr>
          <a:xfrm>
            <a:off x="3160800" y="1506022"/>
            <a:ext cx="1333891" cy="369332"/>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wrap="none" rtlCol="0">
            <a:spAutoFit/>
          </a:bodyPr>
          <a:lstStyle/>
          <a:p>
            <a:r>
              <a:rPr lang="en-US" dirty="0" err="1"/>
              <a:t>domainData</a:t>
            </a:r>
            <a:endParaRPr lang="en-US" dirty="0"/>
          </a:p>
        </p:txBody>
      </p:sp>
      <p:sp>
        <p:nvSpPr>
          <p:cNvPr id="10" name="TextBox 9">
            <a:extLst>
              <a:ext uri="{FF2B5EF4-FFF2-40B4-BE49-F238E27FC236}">
                <a16:creationId xmlns:a16="http://schemas.microsoft.com/office/drawing/2014/main" id="{091C38D0-9C6D-F243-ADBC-4EA309878B3A}"/>
              </a:ext>
            </a:extLst>
          </p:cNvPr>
          <p:cNvSpPr txBox="1"/>
          <p:nvPr/>
        </p:nvSpPr>
        <p:spPr>
          <a:xfrm>
            <a:off x="4884659" y="1506022"/>
            <a:ext cx="1019831" cy="369332"/>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wrap="none" rtlCol="0">
            <a:spAutoFit/>
          </a:bodyPr>
          <a:lstStyle/>
          <a:p>
            <a:r>
              <a:rPr lang="en-US" dirty="0"/>
              <a:t>mapping</a:t>
            </a:r>
          </a:p>
        </p:txBody>
      </p:sp>
      <p:sp>
        <p:nvSpPr>
          <p:cNvPr id="11" name="TextBox 10">
            <a:extLst>
              <a:ext uri="{FF2B5EF4-FFF2-40B4-BE49-F238E27FC236}">
                <a16:creationId xmlns:a16="http://schemas.microsoft.com/office/drawing/2014/main" id="{7DC8203E-5656-5544-9057-A217426BFB44}"/>
              </a:ext>
            </a:extLst>
          </p:cNvPr>
          <p:cNvSpPr txBox="1"/>
          <p:nvPr/>
        </p:nvSpPr>
        <p:spPr>
          <a:xfrm>
            <a:off x="6433112" y="1506022"/>
            <a:ext cx="761747"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none" rtlCol="0">
            <a:spAutoFit/>
          </a:bodyPr>
          <a:lstStyle/>
          <a:p>
            <a:r>
              <a:rPr lang="en-US" dirty="0"/>
              <a:t>charts</a:t>
            </a:r>
          </a:p>
        </p:txBody>
      </p:sp>
      <p:sp>
        <p:nvSpPr>
          <p:cNvPr id="12" name="TextBox 11">
            <a:extLst>
              <a:ext uri="{FF2B5EF4-FFF2-40B4-BE49-F238E27FC236}">
                <a16:creationId xmlns:a16="http://schemas.microsoft.com/office/drawing/2014/main" id="{70F9B107-F769-244B-9A68-CDFCC858E4A4}"/>
              </a:ext>
            </a:extLst>
          </p:cNvPr>
          <p:cNvSpPr txBox="1"/>
          <p:nvPr/>
        </p:nvSpPr>
        <p:spPr>
          <a:xfrm>
            <a:off x="7584827" y="1506022"/>
            <a:ext cx="667940" cy="36933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none" rtlCol="0">
            <a:spAutoFit/>
          </a:bodyPr>
          <a:lstStyle/>
          <a:p>
            <a:r>
              <a:rPr lang="en-US" dirty="0"/>
              <a:t>meta</a:t>
            </a:r>
          </a:p>
        </p:txBody>
      </p:sp>
      <p:sp>
        <p:nvSpPr>
          <p:cNvPr id="13" name="TextBox 12">
            <a:extLst>
              <a:ext uri="{FF2B5EF4-FFF2-40B4-BE49-F238E27FC236}">
                <a16:creationId xmlns:a16="http://schemas.microsoft.com/office/drawing/2014/main" id="{630A0FC1-BC70-4848-BF4C-7CD210338090}"/>
              </a:ext>
            </a:extLst>
          </p:cNvPr>
          <p:cNvSpPr txBox="1"/>
          <p:nvPr/>
        </p:nvSpPr>
        <p:spPr>
          <a:xfrm>
            <a:off x="1087200" y="2304000"/>
            <a:ext cx="9974975" cy="1908215"/>
          </a:xfrm>
          <a:prstGeom prst="rect">
            <a:avLst/>
          </a:prstGeom>
        </p:spPr>
        <p:style>
          <a:lnRef idx="2">
            <a:schemeClr val="accent5"/>
          </a:lnRef>
          <a:fillRef idx="1">
            <a:schemeClr val="lt1"/>
          </a:fillRef>
          <a:effectRef idx="0">
            <a:schemeClr val="accent5"/>
          </a:effectRef>
          <a:fontRef idx="minor">
            <a:schemeClr val="dk1"/>
          </a:fontRef>
        </p:style>
        <p:txBody>
          <a:bodyPr wrap="none" rtlCol="0">
            <a:spAutoFit/>
          </a:bodyPr>
          <a:lstStyle/>
          <a:p>
            <a:r>
              <a:rPr lang="en-US" sz="2800" dirty="0"/>
              <a:t>Define charts in the app with the `charts` parameter</a:t>
            </a:r>
          </a:p>
          <a:p>
            <a:pPr marL="285750" indent="-285750">
              <a:buFontTx/>
              <a:buChar char="-"/>
            </a:pPr>
            <a:r>
              <a:rPr lang="en-US" dirty="0"/>
              <a:t>`charts` is a complex list that defines which charts are used in the app.</a:t>
            </a:r>
          </a:p>
          <a:p>
            <a:pPr marL="285750" indent="-285750">
              <a:buFontTx/>
              <a:buChar char="-"/>
            </a:pPr>
            <a:r>
              <a:rPr lang="en-US" dirty="0"/>
              <a:t>Charts defined in the `</a:t>
            </a:r>
            <a:r>
              <a:rPr lang="en-US" dirty="0" err="1"/>
              <a:t>safetyCharts</a:t>
            </a:r>
            <a:r>
              <a:rPr lang="en-US" dirty="0"/>
              <a:t>` package are included by default (see ?</a:t>
            </a:r>
            <a:r>
              <a:rPr lang="en-US" dirty="0" err="1"/>
              <a:t>makeChartConfig</a:t>
            </a:r>
            <a:r>
              <a:rPr lang="en-US" dirty="0"/>
              <a:t>)</a:t>
            </a:r>
          </a:p>
          <a:p>
            <a:pPr marL="285750" indent="-285750">
              <a:buFontTx/>
              <a:buChar char="-"/>
            </a:pPr>
            <a:r>
              <a:rPr lang="en-US" dirty="0"/>
              <a:t>Many types of chart are supported including </a:t>
            </a:r>
            <a:r>
              <a:rPr lang="en-US" dirty="0" err="1"/>
              <a:t>htmlwidgets</a:t>
            </a:r>
            <a:r>
              <a:rPr lang="en-US" dirty="0"/>
              <a:t>, shiny modules and static charts and tables.</a:t>
            </a:r>
          </a:p>
          <a:p>
            <a:pPr marL="285750" indent="-285750">
              <a:buFontTx/>
              <a:buChar char="-"/>
            </a:pPr>
            <a:r>
              <a:rPr lang="en-US" dirty="0"/>
              <a:t>Users can create custom charts by defining a `config` object and a `chart` function.</a:t>
            </a:r>
          </a:p>
          <a:p>
            <a:pPr marL="285750" indent="-285750">
              <a:buFontTx/>
              <a:buChar char="-"/>
            </a:pPr>
            <a:r>
              <a:rPr lang="en-US" dirty="0"/>
              <a:t>The </a:t>
            </a:r>
            <a:r>
              <a:rPr lang="en-US" dirty="0">
                <a:hlinkClick r:id="rId3"/>
              </a:rPr>
              <a:t>Custom Chart vignette</a:t>
            </a:r>
            <a:r>
              <a:rPr lang="en-US" dirty="0"/>
              <a:t> describes the chart workflow in detail.</a:t>
            </a:r>
          </a:p>
        </p:txBody>
      </p:sp>
    </p:spTree>
    <p:extLst>
      <p:ext uri="{BB962C8B-B14F-4D97-AF65-F5344CB8AC3E}">
        <p14:creationId xmlns:p14="http://schemas.microsoft.com/office/powerpoint/2010/main" val="428710861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390374-1839-5146-B4C6-B3519FE89132}"/>
              </a:ext>
            </a:extLst>
          </p:cNvPr>
          <p:cNvSpPr>
            <a:spLocks noGrp="1"/>
          </p:cNvSpPr>
          <p:nvPr>
            <p:ph type="title"/>
          </p:nvPr>
        </p:nvSpPr>
        <p:spPr>
          <a:xfrm>
            <a:off x="595746" y="0"/>
            <a:ext cx="10515600" cy="1325563"/>
          </a:xfrm>
        </p:spPr>
        <p:txBody>
          <a:bodyPr/>
          <a:lstStyle/>
          <a:p>
            <a:r>
              <a:rPr lang="en-US" dirty="0"/>
              <a:t>Default Charts from </a:t>
            </a:r>
            <a:r>
              <a:rPr lang="en-US" dirty="0" err="1"/>
              <a:t>safetyCharts</a:t>
            </a:r>
            <a:endParaRPr lang="en-US" dirty="0"/>
          </a:p>
        </p:txBody>
      </p:sp>
      <p:pic>
        <p:nvPicPr>
          <p:cNvPr id="5" name="Picture 4">
            <a:extLst>
              <a:ext uri="{FF2B5EF4-FFF2-40B4-BE49-F238E27FC236}">
                <a16:creationId xmlns:a16="http://schemas.microsoft.com/office/drawing/2014/main" id="{5234D767-5EB6-9841-B055-BBFEFEAF83F0}"/>
              </a:ext>
            </a:extLst>
          </p:cNvPr>
          <p:cNvPicPr>
            <a:picLocks noChangeAspect="1"/>
          </p:cNvPicPr>
          <p:nvPr/>
        </p:nvPicPr>
        <p:blipFill>
          <a:blip r:embed="rId2"/>
          <a:stretch>
            <a:fillRect/>
          </a:stretch>
        </p:blipFill>
        <p:spPr>
          <a:xfrm>
            <a:off x="768928" y="988290"/>
            <a:ext cx="10654144" cy="5623021"/>
          </a:xfrm>
          <a:prstGeom prst="rect">
            <a:avLst/>
          </a:prstGeom>
        </p:spPr>
      </p:pic>
    </p:spTree>
    <p:extLst>
      <p:ext uri="{BB962C8B-B14F-4D97-AF65-F5344CB8AC3E}">
        <p14:creationId xmlns:p14="http://schemas.microsoft.com/office/powerpoint/2010/main" val="246801075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1A03B485-63B7-2040-BA49-068F6C99012A}"/>
              </a:ext>
            </a:extLst>
          </p:cNvPr>
          <p:cNvSpPr txBox="1">
            <a:spLocks/>
          </p:cNvSpPr>
          <p:nvPr/>
        </p:nvSpPr>
        <p:spPr>
          <a:xfrm>
            <a:off x="588546" y="9160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Default Charts from </a:t>
            </a:r>
            <a:r>
              <a:rPr lang="en-US" dirty="0" err="1"/>
              <a:t>safetyCharts</a:t>
            </a:r>
            <a:endParaRPr lang="en-US" dirty="0"/>
          </a:p>
        </p:txBody>
      </p:sp>
      <p:pic>
        <p:nvPicPr>
          <p:cNvPr id="6" name="Picture 5">
            <a:extLst>
              <a:ext uri="{FF2B5EF4-FFF2-40B4-BE49-F238E27FC236}">
                <a16:creationId xmlns:a16="http://schemas.microsoft.com/office/drawing/2014/main" id="{4DE06152-D33E-DE46-BF17-374B55340CB1}"/>
              </a:ext>
            </a:extLst>
          </p:cNvPr>
          <p:cNvPicPr>
            <a:picLocks noChangeAspect="1"/>
          </p:cNvPicPr>
          <p:nvPr/>
        </p:nvPicPr>
        <p:blipFill>
          <a:blip r:embed="rId3"/>
          <a:stretch>
            <a:fillRect/>
          </a:stretch>
        </p:blipFill>
        <p:spPr>
          <a:xfrm>
            <a:off x="0" y="1024846"/>
            <a:ext cx="12192000" cy="5542708"/>
          </a:xfrm>
          <a:prstGeom prst="rect">
            <a:avLst/>
          </a:prstGeom>
        </p:spPr>
      </p:pic>
    </p:spTree>
    <p:extLst>
      <p:ext uri="{BB962C8B-B14F-4D97-AF65-F5344CB8AC3E}">
        <p14:creationId xmlns:p14="http://schemas.microsoft.com/office/powerpoint/2010/main" val="67956126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20520D2-1DDA-EE47-80F9-A2AC7EA808A4}"/>
              </a:ext>
            </a:extLst>
          </p:cNvPr>
          <p:cNvPicPr>
            <a:picLocks noChangeAspect="1"/>
          </p:cNvPicPr>
          <p:nvPr/>
        </p:nvPicPr>
        <p:blipFill>
          <a:blip r:embed="rId3"/>
          <a:stretch>
            <a:fillRect/>
          </a:stretch>
        </p:blipFill>
        <p:spPr>
          <a:xfrm>
            <a:off x="1374519" y="0"/>
            <a:ext cx="8611689" cy="6858000"/>
          </a:xfrm>
          <a:prstGeom prst="rect">
            <a:avLst/>
          </a:prstGeom>
        </p:spPr>
      </p:pic>
      <p:sp>
        <p:nvSpPr>
          <p:cNvPr id="4" name="TextBox 3">
            <a:extLst>
              <a:ext uri="{FF2B5EF4-FFF2-40B4-BE49-F238E27FC236}">
                <a16:creationId xmlns:a16="http://schemas.microsoft.com/office/drawing/2014/main" id="{5B340850-F57B-1742-A93C-6F4FB61C8897}"/>
              </a:ext>
            </a:extLst>
          </p:cNvPr>
          <p:cNvSpPr txBox="1"/>
          <p:nvPr/>
        </p:nvSpPr>
        <p:spPr>
          <a:xfrm>
            <a:off x="10404763" y="6391686"/>
            <a:ext cx="1787237" cy="369332"/>
          </a:xfrm>
          <a:prstGeom prst="rect">
            <a:avLst/>
          </a:prstGeom>
          <a:noFill/>
        </p:spPr>
        <p:txBody>
          <a:bodyPr wrap="square">
            <a:spAutoFit/>
          </a:bodyPr>
          <a:lstStyle/>
          <a:p>
            <a:r>
              <a:rPr lang="en-US" dirty="0">
                <a:hlinkClick r:id="rId4"/>
              </a:rPr>
              <a:t>Link to wiki</a:t>
            </a:r>
            <a:endParaRPr lang="en-US" dirty="0"/>
          </a:p>
        </p:txBody>
      </p:sp>
      <p:sp>
        <p:nvSpPr>
          <p:cNvPr id="3" name="Right Arrow 2">
            <a:extLst>
              <a:ext uri="{FF2B5EF4-FFF2-40B4-BE49-F238E27FC236}">
                <a16:creationId xmlns:a16="http://schemas.microsoft.com/office/drawing/2014/main" id="{E7E9FF0A-8B8E-7940-8987-68CE3C1AE11B}"/>
              </a:ext>
            </a:extLst>
          </p:cNvPr>
          <p:cNvSpPr/>
          <p:nvPr/>
        </p:nvSpPr>
        <p:spPr>
          <a:xfrm>
            <a:off x="792000" y="1447200"/>
            <a:ext cx="878400" cy="201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ight Arrow 4">
            <a:extLst>
              <a:ext uri="{FF2B5EF4-FFF2-40B4-BE49-F238E27FC236}">
                <a16:creationId xmlns:a16="http://schemas.microsoft.com/office/drawing/2014/main" id="{80E1C91E-CA3B-AD47-BD9A-5F97C4990EAB}"/>
              </a:ext>
            </a:extLst>
          </p:cNvPr>
          <p:cNvSpPr/>
          <p:nvPr/>
        </p:nvSpPr>
        <p:spPr>
          <a:xfrm>
            <a:off x="735600" y="2413200"/>
            <a:ext cx="878400" cy="201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ight Arrow 5">
            <a:extLst>
              <a:ext uri="{FF2B5EF4-FFF2-40B4-BE49-F238E27FC236}">
                <a16:creationId xmlns:a16="http://schemas.microsoft.com/office/drawing/2014/main" id="{EEE01863-8CC6-A24B-9BDE-E9B7C4BDA007}"/>
              </a:ext>
            </a:extLst>
          </p:cNvPr>
          <p:cNvSpPr/>
          <p:nvPr/>
        </p:nvSpPr>
        <p:spPr>
          <a:xfrm>
            <a:off x="792000" y="1686600"/>
            <a:ext cx="878400" cy="201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120671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54C0F2-6ABB-0147-9C4F-76F65DEAE543}"/>
              </a:ext>
            </a:extLst>
          </p:cNvPr>
          <p:cNvSpPr>
            <a:spLocks noGrp="1"/>
          </p:cNvSpPr>
          <p:nvPr>
            <p:ph type="title"/>
          </p:nvPr>
        </p:nvSpPr>
        <p:spPr/>
        <p:txBody>
          <a:bodyPr/>
          <a:lstStyle/>
          <a:p>
            <a:r>
              <a:rPr lang="en-US" dirty="0"/>
              <a:t>00. Intro To </a:t>
            </a:r>
            <a:r>
              <a:rPr lang="en-US" dirty="0" err="1"/>
              <a:t>safetyGraphics</a:t>
            </a:r>
            <a:endParaRPr lang="en-US" dirty="0"/>
          </a:p>
        </p:txBody>
      </p:sp>
      <p:sp>
        <p:nvSpPr>
          <p:cNvPr id="3" name="Text Placeholder 2">
            <a:extLst>
              <a:ext uri="{FF2B5EF4-FFF2-40B4-BE49-F238E27FC236}">
                <a16:creationId xmlns:a16="http://schemas.microsoft.com/office/drawing/2014/main" id="{4211EDFE-A71F-CF4B-A4D5-83ABF5E62BBA}"/>
              </a:ext>
            </a:extLst>
          </p:cNvPr>
          <p:cNvSpPr>
            <a:spLocks noGrp="1"/>
          </p:cNvSpPr>
          <p:nvPr>
            <p:ph type="body" idx="1"/>
          </p:nvPr>
        </p:nvSpPr>
        <p:spPr/>
        <p:txBody>
          <a:bodyPr/>
          <a:lstStyle/>
          <a:p>
            <a:r>
              <a:rPr lang="en-US" dirty="0"/>
              <a:t>Quick Group Background and Technical Overview</a:t>
            </a:r>
          </a:p>
        </p:txBody>
      </p:sp>
    </p:spTree>
    <p:extLst>
      <p:ext uri="{BB962C8B-B14F-4D97-AF65-F5344CB8AC3E}">
        <p14:creationId xmlns:p14="http://schemas.microsoft.com/office/powerpoint/2010/main" val="95322517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10BF8C-5625-3F4F-84D0-048E9320648F}"/>
              </a:ext>
            </a:extLst>
          </p:cNvPr>
          <p:cNvSpPr>
            <a:spLocks noGrp="1"/>
          </p:cNvSpPr>
          <p:nvPr>
            <p:ph type="title"/>
          </p:nvPr>
        </p:nvSpPr>
        <p:spPr/>
        <p:txBody>
          <a:bodyPr/>
          <a:lstStyle/>
          <a:p>
            <a:r>
              <a:rPr lang="en-US" dirty="0"/>
              <a:t>?</a:t>
            </a:r>
            <a:r>
              <a:rPr lang="en-US" dirty="0" err="1"/>
              <a:t>makeChartConfig</a:t>
            </a:r>
            <a:endParaRPr lang="en-US" dirty="0"/>
          </a:p>
        </p:txBody>
      </p:sp>
      <p:pic>
        <p:nvPicPr>
          <p:cNvPr id="3" name="Picture 2">
            <a:extLst>
              <a:ext uri="{FF2B5EF4-FFF2-40B4-BE49-F238E27FC236}">
                <a16:creationId xmlns:a16="http://schemas.microsoft.com/office/drawing/2014/main" id="{75B956C3-6654-AB4A-A389-B4EEB4DB2E93}"/>
              </a:ext>
            </a:extLst>
          </p:cNvPr>
          <p:cNvPicPr>
            <a:picLocks noChangeAspect="1"/>
          </p:cNvPicPr>
          <p:nvPr/>
        </p:nvPicPr>
        <p:blipFill>
          <a:blip r:embed="rId3"/>
          <a:stretch>
            <a:fillRect/>
          </a:stretch>
        </p:blipFill>
        <p:spPr>
          <a:xfrm>
            <a:off x="1245600" y="1458032"/>
            <a:ext cx="8684892" cy="5205568"/>
          </a:xfrm>
          <a:prstGeom prst="rect">
            <a:avLst/>
          </a:prstGeom>
        </p:spPr>
      </p:pic>
    </p:spTree>
    <p:extLst>
      <p:ext uri="{BB962C8B-B14F-4D97-AF65-F5344CB8AC3E}">
        <p14:creationId xmlns:p14="http://schemas.microsoft.com/office/powerpoint/2010/main" val="132730441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E6FF45D-9A95-9948-9E2B-7360850B7831}"/>
              </a:ext>
            </a:extLst>
          </p:cNvPr>
          <p:cNvPicPr>
            <a:picLocks noChangeAspect="1"/>
          </p:cNvPicPr>
          <p:nvPr/>
        </p:nvPicPr>
        <p:blipFill>
          <a:blip r:embed="rId3"/>
          <a:stretch>
            <a:fillRect/>
          </a:stretch>
        </p:blipFill>
        <p:spPr>
          <a:xfrm>
            <a:off x="2555010" y="878228"/>
            <a:ext cx="6422736" cy="5896642"/>
          </a:xfrm>
          <a:prstGeom prst="rect">
            <a:avLst/>
          </a:prstGeom>
        </p:spPr>
      </p:pic>
      <p:sp>
        <p:nvSpPr>
          <p:cNvPr id="6" name="TextBox 5">
            <a:extLst>
              <a:ext uri="{FF2B5EF4-FFF2-40B4-BE49-F238E27FC236}">
                <a16:creationId xmlns:a16="http://schemas.microsoft.com/office/drawing/2014/main" id="{175A8DA9-3628-7A42-95F3-319C6F4C258E}"/>
              </a:ext>
            </a:extLst>
          </p:cNvPr>
          <p:cNvSpPr txBox="1"/>
          <p:nvPr/>
        </p:nvSpPr>
        <p:spPr>
          <a:xfrm>
            <a:off x="138543" y="154013"/>
            <a:ext cx="11984181" cy="646331"/>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p>
            <a:r>
              <a:rPr lang="en-US" dirty="0">
                <a:solidFill>
                  <a:srgbClr val="D4D4D4"/>
                </a:solidFill>
                <a:latin typeface="Menlo" panose="020B0609030804020204" pitchFamily="49" charset="0"/>
              </a:rPr>
              <a:t>&gt; </a:t>
            </a:r>
            <a:r>
              <a:rPr lang="en-US" dirty="0">
                <a:solidFill>
                  <a:srgbClr val="9CDCFE"/>
                </a:solidFill>
                <a:latin typeface="Menlo" panose="020B0609030804020204" pitchFamily="49" charset="0"/>
              </a:rPr>
              <a:t># load charts from </a:t>
            </a:r>
            <a:r>
              <a:rPr lang="en-US" dirty="0" err="1">
                <a:solidFill>
                  <a:srgbClr val="9CDCFE"/>
                </a:solidFill>
                <a:latin typeface="Menlo" panose="020B0609030804020204" pitchFamily="49" charset="0"/>
              </a:rPr>
              <a:t>safetyCharts</a:t>
            </a:r>
            <a:endParaRPr lang="en-US" dirty="0">
              <a:solidFill>
                <a:srgbClr val="D4D4D4"/>
              </a:solidFill>
              <a:latin typeface="Menlo" panose="020B0609030804020204" pitchFamily="49" charset="0"/>
            </a:endParaRPr>
          </a:p>
          <a:p>
            <a:r>
              <a:rPr lang="en-US" dirty="0">
                <a:solidFill>
                  <a:srgbClr val="D4D4D4"/>
                </a:solidFill>
                <a:latin typeface="Menlo" panose="020B0609030804020204" pitchFamily="49" charset="0"/>
              </a:rPr>
              <a:t>&gt; </a:t>
            </a:r>
            <a:r>
              <a:rPr lang="en-US" dirty="0" err="1">
                <a:solidFill>
                  <a:srgbClr val="9CDCFE"/>
                </a:solidFill>
                <a:latin typeface="Menlo" panose="020B0609030804020204" pitchFamily="49" charset="0"/>
              </a:rPr>
              <a:t>defaultCharts</a:t>
            </a:r>
            <a:r>
              <a:rPr lang="en-US" dirty="0">
                <a:solidFill>
                  <a:srgbClr val="9CDCFE"/>
                </a:solidFill>
                <a:latin typeface="Menlo" panose="020B0609030804020204" pitchFamily="49" charset="0"/>
              </a:rPr>
              <a:t> &lt;- </a:t>
            </a:r>
            <a:r>
              <a:rPr lang="en-US" dirty="0" err="1">
                <a:solidFill>
                  <a:srgbClr val="9CDCFE"/>
                </a:solidFill>
                <a:latin typeface="Menlo" panose="020B0609030804020204" pitchFamily="49" charset="0"/>
              </a:rPr>
              <a:t>safetyGraphics</a:t>
            </a:r>
            <a:r>
              <a:rPr lang="en-US" dirty="0">
                <a:solidFill>
                  <a:srgbClr val="9CDCFE"/>
                </a:solidFill>
                <a:latin typeface="Menlo" panose="020B0609030804020204" pitchFamily="49" charset="0"/>
              </a:rPr>
              <a:t>::</a:t>
            </a:r>
            <a:r>
              <a:rPr lang="en-US" dirty="0" err="1">
                <a:solidFill>
                  <a:srgbClr val="9CDCFE"/>
                </a:solidFill>
                <a:latin typeface="Menlo" panose="020B0609030804020204" pitchFamily="49" charset="0"/>
              </a:rPr>
              <a:t>makeChartConfig</a:t>
            </a:r>
            <a:r>
              <a:rPr lang="en-US" dirty="0">
                <a:solidFill>
                  <a:srgbClr val="9CDCFE"/>
                </a:solidFill>
                <a:latin typeface="Menlo" panose="020B0609030804020204" pitchFamily="49" charset="0"/>
              </a:rPr>
              <a:t>()</a:t>
            </a:r>
            <a:endParaRPr lang="en-US" dirty="0">
              <a:solidFill>
                <a:srgbClr val="D4D4D4"/>
              </a:solidFill>
              <a:latin typeface="Menlo" panose="020B0609030804020204" pitchFamily="49" charset="0"/>
            </a:endParaRPr>
          </a:p>
        </p:txBody>
      </p:sp>
    </p:spTree>
    <p:extLst>
      <p:ext uri="{BB962C8B-B14F-4D97-AF65-F5344CB8AC3E}">
        <p14:creationId xmlns:p14="http://schemas.microsoft.com/office/powerpoint/2010/main" val="412609015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75A8DA9-3628-7A42-95F3-319C6F4C258E}"/>
              </a:ext>
            </a:extLst>
          </p:cNvPr>
          <p:cNvSpPr txBox="1"/>
          <p:nvPr/>
        </p:nvSpPr>
        <p:spPr>
          <a:xfrm>
            <a:off x="138543" y="154013"/>
            <a:ext cx="11984181" cy="923330"/>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p>
            <a:r>
              <a:rPr lang="en-US" dirty="0">
                <a:solidFill>
                  <a:srgbClr val="D4D4D4"/>
                </a:solidFill>
                <a:latin typeface="Menlo" panose="020B0609030804020204" pitchFamily="49" charset="0"/>
              </a:rPr>
              <a:t>&gt; </a:t>
            </a:r>
            <a:r>
              <a:rPr lang="en-US" dirty="0">
                <a:solidFill>
                  <a:srgbClr val="9CDCFE"/>
                </a:solidFill>
                <a:latin typeface="Menlo" panose="020B0609030804020204" pitchFamily="49" charset="0"/>
              </a:rPr>
              <a:t># load charts from </a:t>
            </a:r>
            <a:r>
              <a:rPr lang="en-US" dirty="0" err="1">
                <a:solidFill>
                  <a:srgbClr val="9CDCFE"/>
                </a:solidFill>
                <a:latin typeface="Menlo" panose="020B0609030804020204" pitchFamily="49" charset="0"/>
              </a:rPr>
              <a:t>safetyCharts</a:t>
            </a:r>
            <a:endParaRPr lang="en-US" dirty="0">
              <a:solidFill>
                <a:srgbClr val="D4D4D4"/>
              </a:solidFill>
              <a:latin typeface="Menlo" panose="020B0609030804020204" pitchFamily="49" charset="0"/>
            </a:endParaRPr>
          </a:p>
          <a:p>
            <a:r>
              <a:rPr lang="en-US" dirty="0">
                <a:solidFill>
                  <a:srgbClr val="D4D4D4"/>
                </a:solidFill>
                <a:latin typeface="Menlo" panose="020B0609030804020204" pitchFamily="49" charset="0"/>
              </a:rPr>
              <a:t>&gt; </a:t>
            </a:r>
            <a:r>
              <a:rPr lang="en-US" dirty="0" err="1">
                <a:solidFill>
                  <a:srgbClr val="9CDCFE"/>
                </a:solidFill>
                <a:latin typeface="Menlo" panose="020B0609030804020204" pitchFamily="49" charset="0"/>
              </a:rPr>
              <a:t>defaultCharts</a:t>
            </a:r>
            <a:r>
              <a:rPr lang="en-US" dirty="0">
                <a:solidFill>
                  <a:srgbClr val="9CDCFE"/>
                </a:solidFill>
                <a:latin typeface="Menlo" panose="020B0609030804020204" pitchFamily="49" charset="0"/>
              </a:rPr>
              <a:t> &lt;- </a:t>
            </a:r>
            <a:r>
              <a:rPr lang="en-US" dirty="0" err="1">
                <a:solidFill>
                  <a:srgbClr val="9CDCFE"/>
                </a:solidFill>
                <a:latin typeface="Menlo" panose="020B0609030804020204" pitchFamily="49" charset="0"/>
              </a:rPr>
              <a:t>safetyGraphics</a:t>
            </a:r>
            <a:r>
              <a:rPr lang="en-US" dirty="0">
                <a:solidFill>
                  <a:srgbClr val="9CDCFE"/>
                </a:solidFill>
                <a:latin typeface="Menlo" panose="020B0609030804020204" pitchFamily="49" charset="0"/>
              </a:rPr>
              <a:t>::</a:t>
            </a:r>
            <a:r>
              <a:rPr lang="en-US" dirty="0" err="1">
                <a:solidFill>
                  <a:srgbClr val="9CDCFE"/>
                </a:solidFill>
                <a:latin typeface="Menlo" panose="020B0609030804020204" pitchFamily="49" charset="0"/>
              </a:rPr>
              <a:t>makeChartConfig</a:t>
            </a:r>
            <a:r>
              <a:rPr lang="en-US" dirty="0">
                <a:solidFill>
                  <a:srgbClr val="9CDCFE"/>
                </a:solidFill>
                <a:latin typeface="Menlo" panose="020B0609030804020204" pitchFamily="49" charset="0"/>
              </a:rPr>
              <a:t>()</a:t>
            </a:r>
          </a:p>
          <a:p>
            <a:r>
              <a:rPr lang="en-US" dirty="0">
                <a:solidFill>
                  <a:srgbClr val="D4D4D4"/>
                </a:solidFill>
                <a:latin typeface="Menlo" panose="020B0609030804020204" pitchFamily="49" charset="0"/>
              </a:rPr>
              <a:t>&gt; </a:t>
            </a:r>
            <a:r>
              <a:rPr lang="en-US" dirty="0">
                <a:solidFill>
                  <a:srgbClr val="9CDCFE"/>
                </a:solidFill>
                <a:latin typeface="Menlo" panose="020B0609030804020204" pitchFamily="49" charset="0"/>
              </a:rPr>
              <a:t>View(</a:t>
            </a:r>
            <a:r>
              <a:rPr lang="en-US" dirty="0" err="1">
                <a:solidFill>
                  <a:srgbClr val="9CDCFE"/>
                </a:solidFill>
                <a:latin typeface="Menlo" panose="020B0609030804020204" pitchFamily="49" charset="0"/>
              </a:rPr>
              <a:t>defaultCharts</a:t>
            </a:r>
            <a:r>
              <a:rPr lang="en-US" dirty="0">
                <a:solidFill>
                  <a:srgbClr val="9CDCFE"/>
                </a:solidFill>
                <a:latin typeface="Menlo" panose="020B0609030804020204" pitchFamily="49" charset="0"/>
              </a:rPr>
              <a:t>[[1]])</a:t>
            </a:r>
          </a:p>
        </p:txBody>
      </p:sp>
      <p:pic>
        <p:nvPicPr>
          <p:cNvPr id="4" name="Picture 3">
            <a:extLst>
              <a:ext uri="{FF2B5EF4-FFF2-40B4-BE49-F238E27FC236}">
                <a16:creationId xmlns:a16="http://schemas.microsoft.com/office/drawing/2014/main" id="{68CA45B3-774C-F84A-BD8E-4D3D5B441029}"/>
              </a:ext>
            </a:extLst>
          </p:cNvPr>
          <p:cNvPicPr>
            <a:picLocks noChangeAspect="1"/>
          </p:cNvPicPr>
          <p:nvPr/>
        </p:nvPicPr>
        <p:blipFill>
          <a:blip r:embed="rId2"/>
          <a:stretch>
            <a:fillRect/>
          </a:stretch>
        </p:blipFill>
        <p:spPr>
          <a:xfrm>
            <a:off x="588452" y="1183360"/>
            <a:ext cx="11084362" cy="5416222"/>
          </a:xfrm>
          <a:prstGeom prst="rect">
            <a:avLst/>
          </a:prstGeom>
        </p:spPr>
      </p:pic>
    </p:spTree>
    <p:extLst>
      <p:ext uri="{BB962C8B-B14F-4D97-AF65-F5344CB8AC3E}">
        <p14:creationId xmlns:p14="http://schemas.microsoft.com/office/powerpoint/2010/main" val="385621310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62D0DB-11D8-2544-9CB7-CA4698DDA446}"/>
              </a:ext>
            </a:extLst>
          </p:cNvPr>
          <p:cNvSpPr>
            <a:spLocks noGrp="1"/>
          </p:cNvSpPr>
          <p:nvPr>
            <p:ph type="title"/>
          </p:nvPr>
        </p:nvSpPr>
        <p:spPr/>
        <p:txBody>
          <a:bodyPr/>
          <a:lstStyle/>
          <a:p>
            <a:r>
              <a:rPr lang="en-US" dirty="0"/>
              <a:t>Examples 4.1 / 4.2</a:t>
            </a:r>
          </a:p>
        </p:txBody>
      </p:sp>
      <p:sp>
        <p:nvSpPr>
          <p:cNvPr id="3" name="Content Placeholder 2">
            <a:extLst>
              <a:ext uri="{FF2B5EF4-FFF2-40B4-BE49-F238E27FC236}">
                <a16:creationId xmlns:a16="http://schemas.microsoft.com/office/drawing/2014/main" id="{255F106E-BEAC-4240-AE64-A882F8150E89}"/>
              </a:ext>
            </a:extLst>
          </p:cNvPr>
          <p:cNvSpPr>
            <a:spLocks noGrp="1"/>
          </p:cNvSpPr>
          <p:nvPr>
            <p:ph idx="1"/>
          </p:nvPr>
        </p:nvSpPr>
        <p:spPr>
          <a:xfrm>
            <a:off x="838200" y="1825625"/>
            <a:ext cx="10876200" cy="4351338"/>
          </a:xfrm>
        </p:spPr>
        <p:txBody>
          <a:bodyPr/>
          <a:lstStyle/>
          <a:p>
            <a:pPr marL="0" indent="0">
              <a:buNone/>
            </a:pPr>
            <a:r>
              <a:rPr lang="en-US" u="sng" dirty="0"/>
              <a:t>Objective</a:t>
            </a:r>
            <a:r>
              <a:rPr lang="en-US" dirty="0"/>
              <a:t> – Customize the default charts from </a:t>
            </a:r>
            <a:r>
              <a:rPr lang="en-US" dirty="0" err="1"/>
              <a:t>safetyCharts</a:t>
            </a:r>
            <a:endParaRPr lang="en-US" dirty="0"/>
          </a:p>
          <a:p>
            <a:pPr marL="0" indent="0">
              <a:buNone/>
            </a:pPr>
            <a:r>
              <a:rPr lang="en-US" u="sng" dirty="0"/>
              <a:t>Example 4.1</a:t>
            </a:r>
            <a:r>
              <a:rPr lang="en-US" dirty="0"/>
              <a:t> – Drop unwanted charts</a:t>
            </a:r>
          </a:p>
          <a:p>
            <a:pPr marL="0" indent="0">
              <a:buNone/>
            </a:pPr>
            <a:r>
              <a:rPr lang="en-US" u="sng" dirty="0"/>
              <a:t>Example 4.2</a:t>
            </a:r>
            <a:r>
              <a:rPr lang="en-US" dirty="0"/>
              <a:t> – Edit metadata for a default chart</a:t>
            </a:r>
          </a:p>
        </p:txBody>
      </p:sp>
      <p:sp>
        <p:nvSpPr>
          <p:cNvPr id="5" name="TextBox 4">
            <a:extLst>
              <a:ext uri="{FF2B5EF4-FFF2-40B4-BE49-F238E27FC236}">
                <a16:creationId xmlns:a16="http://schemas.microsoft.com/office/drawing/2014/main" id="{73675A73-2717-A742-9F6F-069AF16F2C6C}"/>
              </a:ext>
            </a:extLst>
          </p:cNvPr>
          <p:cNvSpPr txBox="1"/>
          <p:nvPr/>
        </p:nvSpPr>
        <p:spPr>
          <a:xfrm>
            <a:off x="9959400" y="180459"/>
            <a:ext cx="2043000" cy="36933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a:spAutoFit/>
          </a:bodyPr>
          <a:lstStyle/>
          <a:p>
            <a:pPr marL="0" indent="0">
              <a:buNone/>
            </a:pPr>
            <a:r>
              <a:rPr lang="en-US" dirty="0"/>
              <a:t>04_CustomCharts.R</a:t>
            </a:r>
          </a:p>
        </p:txBody>
      </p:sp>
    </p:spTree>
    <p:extLst>
      <p:ext uri="{BB962C8B-B14F-4D97-AF65-F5344CB8AC3E}">
        <p14:creationId xmlns:p14="http://schemas.microsoft.com/office/powerpoint/2010/main" val="278536012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E024B2-4279-1E48-AB46-2586F1DAD694}"/>
              </a:ext>
            </a:extLst>
          </p:cNvPr>
          <p:cNvSpPr>
            <a:spLocks noGrp="1"/>
          </p:cNvSpPr>
          <p:nvPr>
            <p:ph type="title"/>
          </p:nvPr>
        </p:nvSpPr>
        <p:spPr/>
        <p:txBody>
          <a:bodyPr/>
          <a:lstStyle/>
          <a:p>
            <a:r>
              <a:rPr lang="en-US" dirty="0"/>
              <a:t>Breakout #3 – Update Default Charts</a:t>
            </a:r>
          </a:p>
        </p:txBody>
      </p:sp>
      <p:sp>
        <p:nvSpPr>
          <p:cNvPr id="3" name="Content Placeholder 2">
            <a:extLst>
              <a:ext uri="{FF2B5EF4-FFF2-40B4-BE49-F238E27FC236}">
                <a16:creationId xmlns:a16="http://schemas.microsoft.com/office/drawing/2014/main" id="{9BBCF344-F76B-2849-AD0D-4D2B36523E48}"/>
              </a:ext>
            </a:extLst>
          </p:cNvPr>
          <p:cNvSpPr>
            <a:spLocks noGrp="1"/>
          </p:cNvSpPr>
          <p:nvPr>
            <p:ph idx="1"/>
          </p:nvPr>
        </p:nvSpPr>
        <p:spPr/>
        <p:txBody>
          <a:bodyPr/>
          <a:lstStyle/>
          <a:p>
            <a:pPr marL="0" indent="0">
              <a:buNone/>
            </a:pPr>
            <a:r>
              <a:rPr lang="en-US" dirty="0"/>
              <a:t>Objectives</a:t>
            </a:r>
          </a:p>
          <a:p>
            <a:r>
              <a:rPr lang="en-US" dirty="0"/>
              <a:t>Practice configuring default charts</a:t>
            </a:r>
          </a:p>
        </p:txBody>
      </p:sp>
      <p:sp>
        <p:nvSpPr>
          <p:cNvPr id="4" name="TextBox 3">
            <a:extLst>
              <a:ext uri="{FF2B5EF4-FFF2-40B4-BE49-F238E27FC236}">
                <a16:creationId xmlns:a16="http://schemas.microsoft.com/office/drawing/2014/main" id="{94FC0DC1-1A48-D24E-8E63-2FDD4852330A}"/>
              </a:ext>
            </a:extLst>
          </p:cNvPr>
          <p:cNvSpPr txBox="1"/>
          <p:nvPr/>
        </p:nvSpPr>
        <p:spPr>
          <a:xfrm>
            <a:off x="9959400" y="180459"/>
            <a:ext cx="2043000" cy="36933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a:spAutoFit/>
          </a:bodyPr>
          <a:lstStyle/>
          <a:p>
            <a:pPr marL="0" indent="0">
              <a:buNone/>
            </a:pPr>
            <a:r>
              <a:rPr lang="en-US" dirty="0"/>
              <a:t>04_Excercise1.R</a:t>
            </a:r>
          </a:p>
        </p:txBody>
      </p:sp>
    </p:spTree>
    <p:extLst>
      <p:ext uri="{BB962C8B-B14F-4D97-AF65-F5344CB8AC3E}">
        <p14:creationId xmlns:p14="http://schemas.microsoft.com/office/powerpoint/2010/main" val="98797995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E6B5DEF-307F-9B46-A52B-81FB89FA0D92}"/>
              </a:ext>
            </a:extLst>
          </p:cNvPr>
          <p:cNvPicPr>
            <a:picLocks noChangeAspect="1"/>
          </p:cNvPicPr>
          <p:nvPr/>
        </p:nvPicPr>
        <p:blipFill>
          <a:blip r:embed="rId2"/>
          <a:stretch>
            <a:fillRect/>
          </a:stretch>
        </p:blipFill>
        <p:spPr>
          <a:xfrm>
            <a:off x="0" y="1035270"/>
            <a:ext cx="12192000" cy="5282414"/>
          </a:xfrm>
          <a:prstGeom prst="rect">
            <a:avLst/>
          </a:prstGeom>
        </p:spPr>
      </p:pic>
      <p:sp>
        <p:nvSpPr>
          <p:cNvPr id="4" name="TextBox 3">
            <a:extLst>
              <a:ext uri="{FF2B5EF4-FFF2-40B4-BE49-F238E27FC236}">
                <a16:creationId xmlns:a16="http://schemas.microsoft.com/office/drawing/2014/main" id="{6E6361E5-D2C5-1443-8299-E9FF809B682A}"/>
              </a:ext>
            </a:extLst>
          </p:cNvPr>
          <p:cNvSpPr txBox="1"/>
          <p:nvPr/>
        </p:nvSpPr>
        <p:spPr>
          <a:xfrm>
            <a:off x="2549979" y="6308209"/>
            <a:ext cx="9005455" cy="369332"/>
          </a:xfrm>
          <a:prstGeom prst="rect">
            <a:avLst/>
          </a:prstGeom>
          <a:noFill/>
        </p:spPr>
        <p:txBody>
          <a:bodyPr wrap="square">
            <a:spAutoFit/>
          </a:bodyPr>
          <a:lstStyle/>
          <a:p>
            <a:r>
              <a:rPr lang="en-US" dirty="0">
                <a:hlinkClick r:id="rId3"/>
              </a:rPr>
              <a:t>https://github.com/SafetyGraphics/safetyGraphics/wiki/ChartConfiguration</a:t>
            </a:r>
            <a:endParaRPr lang="en-US" dirty="0"/>
          </a:p>
        </p:txBody>
      </p:sp>
      <p:sp>
        <p:nvSpPr>
          <p:cNvPr id="5" name="Title 1">
            <a:extLst>
              <a:ext uri="{FF2B5EF4-FFF2-40B4-BE49-F238E27FC236}">
                <a16:creationId xmlns:a16="http://schemas.microsoft.com/office/drawing/2014/main" id="{C24C0843-F07C-4444-A909-B5AD1C0E5582}"/>
              </a:ext>
            </a:extLst>
          </p:cNvPr>
          <p:cNvSpPr txBox="1">
            <a:spLocks/>
          </p:cNvSpPr>
          <p:nvPr/>
        </p:nvSpPr>
        <p:spPr>
          <a:xfrm>
            <a:off x="278296" y="365125"/>
            <a:ext cx="11075504" cy="7325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Adding Charts - Custom Chart Vignette</a:t>
            </a:r>
          </a:p>
        </p:txBody>
      </p:sp>
    </p:spTree>
    <p:extLst>
      <p:ext uri="{BB962C8B-B14F-4D97-AF65-F5344CB8AC3E}">
        <p14:creationId xmlns:p14="http://schemas.microsoft.com/office/powerpoint/2010/main" val="271915614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20520D2-1DDA-EE47-80F9-A2AC7EA808A4}"/>
              </a:ext>
            </a:extLst>
          </p:cNvPr>
          <p:cNvPicPr>
            <a:picLocks noChangeAspect="1"/>
          </p:cNvPicPr>
          <p:nvPr/>
        </p:nvPicPr>
        <p:blipFill>
          <a:blip r:embed="rId2"/>
          <a:stretch>
            <a:fillRect/>
          </a:stretch>
        </p:blipFill>
        <p:spPr>
          <a:xfrm>
            <a:off x="1374519" y="0"/>
            <a:ext cx="8611689" cy="6858000"/>
          </a:xfrm>
          <a:prstGeom prst="rect">
            <a:avLst/>
          </a:prstGeom>
        </p:spPr>
      </p:pic>
      <p:sp>
        <p:nvSpPr>
          <p:cNvPr id="4" name="TextBox 3">
            <a:extLst>
              <a:ext uri="{FF2B5EF4-FFF2-40B4-BE49-F238E27FC236}">
                <a16:creationId xmlns:a16="http://schemas.microsoft.com/office/drawing/2014/main" id="{5B340850-F57B-1742-A93C-6F4FB61C8897}"/>
              </a:ext>
            </a:extLst>
          </p:cNvPr>
          <p:cNvSpPr txBox="1"/>
          <p:nvPr/>
        </p:nvSpPr>
        <p:spPr>
          <a:xfrm>
            <a:off x="10404763" y="6391686"/>
            <a:ext cx="1787237" cy="369332"/>
          </a:xfrm>
          <a:prstGeom prst="rect">
            <a:avLst/>
          </a:prstGeom>
          <a:noFill/>
        </p:spPr>
        <p:txBody>
          <a:bodyPr wrap="square">
            <a:spAutoFit/>
          </a:bodyPr>
          <a:lstStyle/>
          <a:p>
            <a:r>
              <a:rPr lang="en-US" dirty="0">
                <a:hlinkClick r:id="rId3"/>
              </a:rPr>
              <a:t>Link to wiki</a:t>
            </a:r>
            <a:endParaRPr lang="en-US" dirty="0"/>
          </a:p>
        </p:txBody>
      </p:sp>
      <p:sp>
        <p:nvSpPr>
          <p:cNvPr id="5" name="Right Arrow 4">
            <a:extLst>
              <a:ext uri="{FF2B5EF4-FFF2-40B4-BE49-F238E27FC236}">
                <a16:creationId xmlns:a16="http://schemas.microsoft.com/office/drawing/2014/main" id="{80E1C91E-CA3B-AD47-BD9A-5F97C4990EAB}"/>
              </a:ext>
            </a:extLst>
          </p:cNvPr>
          <p:cNvSpPr/>
          <p:nvPr/>
        </p:nvSpPr>
        <p:spPr>
          <a:xfrm>
            <a:off x="792000" y="3328200"/>
            <a:ext cx="878400" cy="201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ight Arrow 5">
            <a:extLst>
              <a:ext uri="{FF2B5EF4-FFF2-40B4-BE49-F238E27FC236}">
                <a16:creationId xmlns:a16="http://schemas.microsoft.com/office/drawing/2014/main" id="{EEE01863-8CC6-A24B-9BDE-E9B7C4BDA007}"/>
              </a:ext>
            </a:extLst>
          </p:cNvPr>
          <p:cNvSpPr/>
          <p:nvPr/>
        </p:nvSpPr>
        <p:spPr>
          <a:xfrm>
            <a:off x="792000" y="6190086"/>
            <a:ext cx="878400" cy="201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0339662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35BADE-C391-934E-B4E5-09CD93DF3C55}"/>
              </a:ext>
            </a:extLst>
          </p:cNvPr>
          <p:cNvSpPr>
            <a:spLocks noGrp="1"/>
          </p:cNvSpPr>
          <p:nvPr>
            <p:ph type="title"/>
          </p:nvPr>
        </p:nvSpPr>
        <p:spPr>
          <a:xfrm>
            <a:off x="450629" y="290970"/>
            <a:ext cx="10515600" cy="1325563"/>
          </a:xfrm>
        </p:spPr>
        <p:txBody>
          <a:bodyPr/>
          <a:lstStyle/>
          <a:p>
            <a:r>
              <a:rPr lang="en-US" dirty="0"/>
              <a:t>Example 4.3 - Hello World</a:t>
            </a:r>
          </a:p>
        </p:txBody>
      </p:sp>
      <p:sp>
        <p:nvSpPr>
          <p:cNvPr id="4" name="TextBox 3">
            <a:extLst>
              <a:ext uri="{FF2B5EF4-FFF2-40B4-BE49-F238E27FC236}">
                <a16:creationId xmlns:a16="http://schemas.microsoft.com/office/drawing/2014/main" id="{168C0AC7-6F4F-034F-8E8D-A441BB156E45}"/>
              </a:ext>
            </a:extLst>
          </p:cNvPr>
          <p:cNvSpPr txBox="1"/>
          <p:nvPr/>
        </p:nvSpPr>
        <p:spPr>
          <a:xfrm>
            <a:off x="471055" y="2228671"/>
            <a:ext cx="5577840" cy="2862322"/>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p>
            <a:r>
              <a:rPr lang="en-US" dirty="0" err="1">
                <a:solidFill>
                  <a:srgbClr val="DCDCAA"/>
                </a:solidFill>
                <a:latin typeface="Menlo" panose="020B0609030804020204" pitchFamily="49" charset="0"/>
              </a:rPr>
              <a:t>helloWorld</a:t>
            </a:r>
            <a:r>
              <a:rPr lang="en-US" dirty="0">
                <a:solidFill>
                  <a:srgbClr val="D4D4D4"/>
                </a:solidFill>
                <a:latin typeface="Menlo" panose="020B0609030804020204" pitchFamily="49" charset="0"/>
              </a:rPr>
              <a:t> &lt;- </a:t>
            </a:r>
            <a:r>
              <a:rPr lang="en-US" dirty="0">
                <a:solidFill>
                  <a:srgbClr val="C586C0"/>
                </a:solidFill>
                <a:latin typeface="Menlo" panose="020B0609030804020204" pitchFamily="49" charset="0"/>
              </a:rPr>
              <a:t>function</a:t>
            </a:r>
            <a:r>
              <a:rPr lang="en-US" dirty="0">
                <a:solidFill>
                  <a:srgbClr val="D4D4D4"/>
                </a:solidFill>
                <a:latin typeface="Menlo" panose="020B0609030804020204" pitchFamily="49" charset="0"/>
              </a:rPr>
              <a:t>(</a:t>
            </a:r>
            <a:r>
              <a:rPr lang="en-US" dirty="0">
                <a:solidFill>
                  <a:srgbClr val="9CDCFE"/>
                </a:solidFill>
                <a:latin typeface="Menlo" panose="020B0609030804020204" pitchFamily="49" charset="0"/>
              </a:rPr>
              <a:t>data</a:t>
            </a:r>
            <a:r>
              <a:rPr lang="en-US" dirty="0">
                <a:solidFill>
                  <a:srgbClr val="D4D4D4"/>
                </a:solidFill>
                <a:latin typeface="Menlo" panose="020B0609030804020204" pitchFamily="49" charset="0"/>
              </a:rPr>
              <a:t>, </a:t>
            </a:r>
            <a:r>
              <a:rPr lang="en-US" dirty="0">
                <a:solidFill>
                  <a:srgbClr val="9CDCFE"/>
                </a:solidFill>
                <a:latin typeface="Menlo" panose="020B0609030804020204" pitchFamily="49" charset="0"/>
              </a:rPr>
              <a:t>settings</a:t>
            </a:r>
            <a:r>
              <a:rPr lang="en-US" dirty="0">
                <a:solidFill>
                  <a:srgbClr val="D4D4D4"/>
                </a:solidFill>
                <a:latin typeface="Menlo" panose="020B0609030804020204" pitchFamily="49" charset="0"/>
              </a:rPr>
              <a:t>){</a:t>
            </a:r>
          </a:p>
          <a:p>
            <a:r>
              <a:rPr lang="en-US" dirty="0">
                <a:solidFill>
                  <a:srgbClr val="DCDCAA"/>
                </a:solidFill>
                <a:latin typeface="Menlo" panose="020B0609030804020204" pitchFamily="49" charset="0"/>
              </a:rPr>
              <a:t>    plot</a:t>
            </a:r>
            <a:r>
              <a:rPr lang="en-US" dirty="0">
                <a:solidFill>
                  <a:srgbClr val="D4D4D4"/>
                </a:solidFill>
                <a:latin typeface="Menlo" panose="020B0609030804020204" pitchFamily="49" charset="0"/>
              </a:rPr>
              <a:t>(-</a:t>
            </a:r>
            <a:r>
              <a:rPr lang="en-US" dirty="0">
                <a:solidFill>
                  <a:srgbClr val="B5CEA8"/>
                </a:solidFill>
                <a:latin typeface="Menlo" panose="020B0609030804020204" pitchFamily="49" charset="0"/>
              </a:rPr>
              <a:t>1</a:t>
            </a:r>
            <a:r>
              <a:rPr lang="en-US" dirty="0">
                <a:solidFill>
                  <a:srgbClr val="569CD6"/>
                </a:solidFill>
                <a:latin typeface="Menlo" panose="020B0609030804020204" pitchFamily="49" charset="0"/>
              </a:rPr>
              <a:t>:</a:t>
            </a:r>
            <a:r>
              <a:rPr lang="en-US" dirty="0">
                <a:solidFill>
                  <a:srgbClr val="B5CEA8"/>
                </a:solidFill>
                <a:latin typeface="Menlo" panose="020B0609030804020204" pitchFamily="49" charset="0"/>
              </a:rPr>
              <a:t>1</a:t>
            </a:r>
            <a:r>
              <a:rPr lang="en-US" dirty="0">
                <a:solidFill>
                  <a:srgbClr val="D4D4D4"/>
                </a:solidFill>
                <a:latin typeface="Menlo" panose="020B0609030804020204" pitchFamily="49" charset="0"/>
              </a:rPr>
              <a:t>, -</a:t>
            </a:r>
            <a:r>
              <a:rPr lang="en-US" dirty="0">
                <a:solidFill>
                  <a:srgbClr val="B5CEA8"/>
                </a:solidFill>
                <a:latin typeface="Menlo" panose="020B0609030804020204" pitchFamily="49" charset="0"/>
              </a:rPr>
              <a:t>1</a:t>
            </a:r>
            <a:r>
              <a:rPr lang="en-US" dirty="0">
                <a:solidFill>
                  <a:srgbClr val="569CD6"/>
                </a:solidFill>
                <a:latin typeface="Menlo" panose="020B0609030804020204" pitchFamily="49" charset="0"/>
              </a:rPr>
              <a:t>:</a:t>
            </a:r>
            <a:r>
              <a:rPr lang="en-US" dirty="0">
                <a:solidFill>
                  <a:srgbClr val="B5CEA8"/>
                </a:solidFill>
                <a:latin typeface="Menlo" panose="020B0609030804020204" pitchFamily="49" charset="0"/>
              </a:rPr>
              <a:t>1</a:t>
            </a:r>
            <a:r>
              <a:rPr lang="en-US" dirty="0">
                <a:solidFill>
                  <a:srgbClr val="D4D4D4"/>
                </a:solidFill>
                <a:latin typeface="Menlo" panose="020B0609030804020204" pitchFamily="49" charset="0"/>
              </a:rPr>
              <a:t>)</a:t>
            </a:r>
          </a:p>
          <a:p>
            <a:r>
              <a:rPr lang="en-US" dirty="0">
                <a:solidFill>
                  <a:srgbClr val="DCDCAA"/>
                </a:solidFill>
                <a:latin typeface="Menlo" panose="020B0609030804020204" pitchFamily="49" charset="0"/>
              </a:rPr>
              <a:t>    text</a:t>
            </a:r>
            <a:r>
              <a:rPr lang="en-US" dirty="0">
                <a:solidFill>
                  <a:srgbClr val="D4D4D4"/>
                </a:solidFill>
                <a:latin typeface="Menlo" panose="020B0609030804020204" pitchFamily="49" charset="0"/>
              </a:rPr>
              <a:t>(</a:t>
            </a:r>
          </a:p>
          <a:p>
            <a:r>
              <a:rPr lang="en-US" dirty="0">
                <a:solidFill>
                  <a:srgbClr val="D4D4D4"/>
                </a:solidFill>
                <a:latin typeface="Menlo" panose="020B0609030804020204" pitchFamily="49" charset="0"/>
              </a:rPr>
              <a:t>        </a:t>
            </a:r>
            <a:r>
              <a:rPr lang="en-US" dirty="0" err="1">
                <a:solidFill>
                  <a:srgbClr val="DCDCAA"/>
                </a:solidFill>
                <a:latin typeface="Menlo" panose="020B0609030804020204" pitchFamily="49" charset="0"/>
              </a:rPr>
              <a:t>runif</a:t>
            </a:r>
            <a:r>
              <a:rPr lang="en-US" dirty="0">
                <a:solidFill>
                  <a:srgbClr val="D4D4D4"/>
                </a:solidFill>
                <a:latin typeface="Menlo" panose="020B0609030804020204" pitchFamily="49" charset="0"/>
              </a:rPr>
              <a:t>(</a:t>
            </a:r>
            <a:r>
              <a:rPr lang="en-US" dirty="0">
                <a:solidFill>
                  <a:srgbClr val="B5CEA8"/>
                </a:solidFill>
                <a:latin typeface="Menlo" panose="020B0609030804020204" pitchFamily="49" charset="0"/>
              </a:rPr>
              <a:t>20</a:t>
            </a:r>
            <a:r>
              <a:rPr lang="en-US" dirty="0">
                <a:solidFill>
                  <a:srgbClr val="D4D4D4"/>
                </a:solidFill>
                <a:latin typeface="Menlo" panose="020B0609030804020204" pitchFamily="49" charset="0"/>
              </a:rPr>
              <a:t>, -</a:t>
            </a:r>
            <a:r>
              <a:rPr lang="en-US" dirty="0">
                <a:solidFill>
                  <a:srgbClr val="B5CEA8"/>
                </a:solidFill>
                <a:latin typeface="Menlo" panose="020B0609030804020204" pitchFamily="49" charset="0"/>
              </a:rPr>
              <a:t>1</a:t>
            </a:r>
            <a:r>
              <a:rPr lang="en-US" dirty="0">
                <a:solidFill>
                  <a:srgbClr val="D4D4D4"/>
                </a:solidFill>
                <a:latin typeface="Menlo" panose="020B0609030804020204" pitchFamily="49" charset="0"/>
              </a:rPr>
              <a:t>,</a:t>
            </a:r>
            <a:r>
              <a:rPr lang="en-US" dirty="0">
                <a:solidFill>
                  <a:srgbClr val="B5CEA8"/>
                </a:solidFill>
                <a:latin typeface="Menlo" panose="020B0609030804020204" pitchFamily="49" charset="0"/>
              </a:rPr>
              <a:t>1</a:t>
            </a:r>
            <a:r>
              <a:rPr lang="en-US" dirty="0">
                <a:solidFill>
                  <a:srgbClr val="D4D4D4"/>
                </a:solidFill>
                <a:latin typeface="Menlo" panose="020B0609030804020204" pitchFamily="49" charset="0"/>
              </a:rPr>
              <a:t>),</a:t>
            </a:r>
          </a:p>
          <a:p>
            <a:r>
              <a:rPr lang="en-US" dirty="0">
                <a:solidFill>
                  <a:srgbClr val="D4D4D4"/>
                </a:solidFill>
                <a:latin typeface="Menlo" panose="020B0609030804020204" pitchFamily="49" charset="0"/>
              </a:rPr>
              <a:t>        </a:t>
            </a:r>
            <a:r>
              <a:rPr lang="en-US" dirty="0" err="1">
                <a:solidFill>
                  <a:srgbClr val="DCDCAA"/>
                </a:solidFill>
                <a:latin typeface="Menlo" panose="020B0609030804020204" pitchFamily="49" charset="0"/>
              </a:rPr>
              <a:t>runif</a:t>
            </a:r>
            <a:r>
              <a:rPr lang="en-US" dirty="0">
                <a:solidFill>
                  <a:srgbClr val="D4D4D4"/>
                </a:solidFill>
                <a:latin typeface="Menlo" panose="020B0609030804020204" pitchFamily="49" charset="0"/>
              </a:rPr>
              <a:t>(</a:t>
            </a:r>
            <a:r>
              <a:rPr lang="en-US" dirty="0">
                <a:solidFill>
                  <a:srgbClr val="B5CEA8"/>
                </a:solidFill>
                <a:latin typeface="Menlo" panose="020B0609030804020204" pitchFamily="49" charset="0"/>
              </a:rPr>
              <a:t>20</a:t>
            </a:r>
            <a:r>
              <a:rPr lang="en-US" dirty="0">
                <a:solidFill>
                  <a:srgbClr val="D4D4D4"/>
                </a:solidFill>
                <a:latin typeface="Menlo" panose="020B0609030804020204" pitchFamily="49" charset="0"/>
              </a:rPr>
              <a:t>, -</a:t>
            </a:r>
            <a:r>
              <a:rPr lang="en-US" dirty="0">
                <a:solidFill>
                  <a:srgbClr val="B5CEA8"/>
                </a:solidFill>
                <a:latin typeface="Menlo" panose="020B0609030804020204" pitchFamily="49" charset="0"/>
              </a:rPr>
              <a:t>1</a:t>
            </a:r>
            <a:r>
              <a:rPr lang="en-US" dirty="0">
                <a:solidFill>
                  <a:srgbClr val="D4D4D4"/>
                </a:solidFill>
                <a:latin typeface="Menlo" panose="020B0609030804020204" pitchFamily="49" charset="0"/>
              </a:rPr>
              <a:t>,</a:t>
            </a:r>
            <a:r>
              <a:rPr lang="en-US" dirty="0">
                <a:solidFill>
                  <a:srgbClr val="B5CEA8"/>
                </a:solidFill>
                <a:latin typeface="Menlo" panose="020B0609030804020204" pitchFamily="49" charset="0"/>
              </a:rPr>
              <a:t>1</a:t>
            </a:r>
            <a:r>
              <a:rPr lang="en-US" dirty="0">
                <a:solidFill>
                  <a:srgbClr val="D4D4D4"/>
                </a:solidFill>
                <a:latin typeface="Menlo" panose="020B0609030804020204" pitchFamily="49" charset="0"/>
              </a:rPr>
              <a:t>),</a:t>
            </a:r>
          </a:p>
          <a:p>
            <a:r>
              <a:rPr lang="en-US" dirty="0">
                <a:solidFill>
                  <a:srgbClr val="D4D4D4"/>
                </a:solidFill>
                <a:latin typeface="Menlo" panose="020B0609030804020204" pitchFamily="49" charset="0"/>
              </a:rPr>
              <a:t>        </a:t>
            </a:r>
            <a:r>
              <a:rPr lang="en-US" dirty="0">
                <a:solidFill>
                  <a:srgbClr val="CE9178"/>
                </a:solidFill>
                <a:latin typeface="Menlo" panose="020B0609030804020204" pitchFamily="49" charset="0"/>
              </a:rPr>
              <a:t>"Hello World”</a:t>
            </a:r>
          </a:p>
          <a:p>
            <a:r>
              <a:rPr lang="en-US" dirty="0">
                <a:solidFill>
                  <a:srgbClr val="CE9178"/>
                </a:solidFill>
                <a:latin typeface="Menlo" panose="020B0609030804020204" pitchFamily="49" charset="0"/>
              </a:rPr>
              <a:t>    </a:t>
            </a:r>
            <a:r>
              <a:rPr lang="en-US" dirty="0">
                <a:solidFill>
                  <a:srgbClr val="D4D4D4"/>
                </a:solidFill>
                <a:latin typeface="Menlo" panose="020B0609030804020204" pitchFamily="49" charset="0"/>
              </a:rPr>
              <a:t>)</a:t>
            </a:r>
          </a:p>
          <a:p>
            <a:r>
              <a:rPr lang="en-US" dirty="0">
                <a:solidFill>
                  <a:srgbClr val="D4D4D4"/>
                </a:solidFill>
                <a:latin typeface="Menlo" panose="020B0609030804020204" pitchFamily="49" charset="0"/>
              </a:rPr>
              <a:t>}</a:t>
            </a:r>
          </a:p>
          <a:p>
            <a:endParaRPr lang="en-US" dirty="0">
              <a:solidFill>
                <a:srgbClr val="D4D4D4"/>
              </a:solidFill>
              <a:latin typeface="Menlo" panose="020B0609030804020204" pitchFamily="49" charset="0"/>
            </a:endParaRPr>
          </a:p>
          <a:p>
            <a:endParaRPr lang="en-US" dirty="0">
              <a:solidFill>
                <a:srgbClr val="D4D4D4"/>
              </a:solidFill>
              <a:latin typeface="Menlo" panose="020B0609030804020204" pitchFamily="49" charset="0"/>
            </a:endParaRPr>
          </a:p>
        </p:txBody>
      </p:sp>
      <p:sp>
        <p:nvSpPr>
          <p:cNvPr id="9" name="TextBox 8">
            <a:extLst>
              <a:ext uri="{FF2B5EF4-FFF2-40B4-BE49-F238E27FC236}">
                <a16:creationId xmlns:a16="http://schemas.microsoft.com/office/drawing/2014/main" id="{A40B94AB-460C-964B-A2BF-21636D7B4DC6}"/>
              </a:ext>
            </a:extLst>
          </p:cNvPr>
          <p:cNvSpPr txBox="1"/>
          <p:nvPr/>
        </p:nvSpPr>
        <p:spPr>
          <a:xfrm>
            <a:off x="6303818" y="2228671"/>
            <a:ext cx="5577840" cy="2862322"/>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p>
            <a:r>
              <a:rPr lang="en-US" dirty="0" err="1">
                <a:solidFill>
                  <a:srgbClr val="9CDCFE"/>
                </a:solidFill>
                <a:latin typeface="Menlo" panose="020B0609030804020204" pitchFamily="49" charset="0"/>
              </a:rPr>
              <a:t>helloworld_chart</a:t>
            </a:r>
            <a:r>
              <a:rPr lang="en-US" dirty="0">
                <a:solidFill>
                  <a:srgbClr val="D4D4D4"/>
                </a:solidFill>
                <a:latin typeface="Menlo" panose="020B0609030804020204" pitchFamily="49" charset="0"/>
              </a:rPr>
              <a:t>&lt;-</a:t>
            </a:r>
            <a:r>
              <a:rPr lang="en-US" dirty="0">
                <a:solidFill>
                  <a:srgbClr val="569CD6"/>
                </a:solidFill>
                <a:latin typeface="Menlo" panose="020B0609030804020204" pitchFamily="49" charset="0"/>
              </a:rPr>
              <a:t>list</a:t>
            </a:r>
            <a:r>
              <a:rPr lang="en-US" dirty="0">
                <a:solidFill>
                  <a:srgbClr val="D4D4D4"/>
                </a:solidFill>
                <a:latin typeface="Menlo" panose="020B0609030804020204" pitchFamily="49" charset="0"/>
              </a:rPr>
              <a:t>(</a:t>
            </a:r>
          </a:p>
          <a:p>
            <a:r>
              <a:rPr lang="en-US" dirty="0">
                <a:solidFill>
                  <a:srgbClr val="9CDCFE"/>
                </a:solidFill>
                <a:latin typeface="Menlo" panose="020B0609030804020204" pitchFamily="49" charset="0"/>
              </a:rPr>
              <a:t>    env</a:t>
            </a:r>
            <a:r>
              <a:rPr lang="en-US" dirty="0">
                <a:solidFill>
                  <a:srgbClr val="D4D4D4"/>
                </a:solidFill>
                <a:latin typeface="Menlo" panose="020B0609030804020204" pitchFamily="49" charset="0"/>
              </a:rPr>
              <a:t>=</a:t>
            </a:r>
            <a:r>
              <a:rPr lang="en-US" dirty="0">
                <a:solidFill>
                  <a:srgbClr val="CE9178"/>
                </a:solidFill>
                <a:latin typeface="Menlo" panose="020B0609030804020204" pitchFamily="49" charset="0"/>
              </a:rPr>
              <a:t>"</a:t>
            </a:r>
            <a:r>
              <a:rPr lang="en-US" dirty="0" err="1">
                <a:solidFill>
                  <a:srgbClr val="CE9178"/>
                </a:solidFill>
                <a:latin typeface="Menlo" panose="020B0609030804020204" pitchFamily="49" charset="0"/>
              </a:rPr>
              <a:t>safetyGraphics</a:t>
            </a:r>
            <a:r>
              <a:rPr lang="en-US" dirty="0">
                <a:solidFill>
                  <a:srgbClr val="CE9178"/>
                </a:solidFill>
                <a:latin typeface="Menlo" panose="020B0609030804020204" pitchFamily="49" charset="0"/>
              </a:rPr>
              <a:t>"</a:t>
            </a:r>
            <a:r>
              <a:rPr lang="en-US" dirty="0">
                <a:solidFill>
                  <a:srgbClr val="D4D4D4"/>
                </a:solidFill>
                <a:latin typeface="Menlo" panose="020B0609030804020204" pitchFamily="49" charset="0"/>
              </a:rPr>
              <a:t>,</a:t>
            </a:r>
          </a:p>
          <a:p>
            <a:r>
              <a:rPr lang="en-US" dirty="0">
                <a:solidFill>
                  <a:srgbClr val="9CDCFE"/>
                </a:solidFill>
                <a:latin typeface="Menlo" panose="020B0609030804020204" pitchFamily="49" charset="0"/>
              </a:rPr>
              <a:t>    name</a:t>
            </a:r>
            <a:r>
              <a:rPr lang="en-US" dirty="0">
                <a:solidFill>
                  <a:srgbClr val="D4D4D4"/>
                </a:solidFill>
                <a:latin typeface="Menlo" panose="020B0609030804020204" pitchFamily="49" charset="0"/>
              </a:rPr>
              <a:t>=</a:t>
            </a:r>
            <a:r>
              <a:rPr lang="en-US" dirty="0">
                <a:solidFill>
                  <a:srgbClr val="CE9178"/>
                </a:solidFill>
                <a:latin typeface="Menlo" panose="020B0609030804020204" pitchFamily="49" charset="0"/>
              </a:rPr>
              <a:t>"HelloWorld"</a:t>
            </a:r>
            <a:r>
              <a:rPr lang="en-US" dirty="0">
                <a:solidFill>
                  <a:srgbClr val="D4D4D4"/>
                </a:solidFill>
                <a:latin typeface="Menlo" panose="020B0609030804020204" pitchFamily="49" charset="0"/>
              </a:rPr>
              <a:t>,</a:t>
            </a:r>
          </a:p>
          <a:p>
            <a:r>
              <a:rPr lang="en-US" dirty="0">
                <a:solidFill>
                  <a:srgbClr val="9CDCFE"/>
                </a:solidFill>
                <a:latin typeface="Menlo" panose="020B0609030804020204" pitchFamily="49" charset="0"/>
              </a:rPr>
              <a:t>    label</a:t>
            </a:r>
            <a:r>
              <a:rPr lang="en-US" dirty="0">
                <a:solidFill>
                  <a:srgbClr val="D4D4D4"/>
                </a:solidFill>
                <a:latin typeface="Menlo" panose="020B0609030804020204" pitchFamily="49" charset="0"/>
              </a:rPr>
              <a:t>=</a:t>
            </a:r>
            <a:r>
              <a:rPr lang="en-US" dirty="0">
                <a:solidFill>
                  <a:srgbClr val="CE9178"/>
                </a:solidFill>
                <a:latin typeface="Menlo" panose="020B0609030804020204" pitchFamily="49" charset="0"/>
              </a:rPr>
              <a:t>"Hello World!"</a:t>
            </a:r>
            <a:r>
              <a:rPr lang="en-US" dirty="0">
                <a:solidFill>
                  <a:srgbClr val="D4D4D4"/>
                </a:solidFill>
                <a:latin typeface="Menlo" panose="020B0609030804020204" pitchFamily="49" charset="0"/>
              </a:rPr>
              <a:t>,</a:t>
            </a:r>
          </a:p>
          <a:p>
            <a:r>
              <a:rPr lang="en-US" dirty="0">
                <a:solidFill>
                  <a:srgbClr val="9CDCFE"/>
                </a:solidFill>
                <a:latin typeface="Menlo" panose="020B0609030804020204" pitchFamily="49" charset="0"/>
              </a:rPr>
              <a:t>    type</a:t>
            </a:r>
            <a:r>
              <a:rPr lang="en-US" dirty="0">
                <a:solidFill>
                  <a:srgbClr val="D4D4D4"/>
                </a:solidFill>
                <a:latin typeface="Menlo" panose="020B0609030804020204" pitchFamily="49" charset="0"/>
              </a:rPr>
              <a:t>=</a:t>
            </a:r>
            <a:r>
              <a:rPr lang="en-US" dirty="0">
                <a:solidFill>
                  <a:srgbClr val="CE9178"/>
                </a:solidFill>
                <a:latin typeface="Menlo" panose="020B0609030804020204" pitchFamily="49" charset="0"/>
              </a:rPr>
              <a:t>"plot"</a:t>
            </a:r>
            <a:r>
              <a:rPr lang="en-US" dirty="0">
                <a:solidFill>
                  <a:srgbClr val="D4D4D4"/>
                </a:solidFill>
                <a:latin typeface="Menlo" panose="020B0609030804020204" pitchFamily="49" charset="0"/>
              </a:rPr>
              <a:t>,</a:t>
            </a:r>
          </a:p>
          <a:p>
            <a:r>
              <a:rPr lang="en-US" dirty="0">
                <a:solidFill>
                  <a:srgbClr val="9CDCFE"/>
                </a:solidFill>
                <a:latin typeface="Menlo" panose="020B0609030804020204" pitchFamily="49" charset="0"/>
              </a:rPr>
              <a:t>    domain</a:t>
            </a:r>
            <a:r>
              <a:rPr lang="en-US" dirty="0">
                <a:solidFill>
                  <a:srgbClr val="D4D4D4"/>
                </a:solidFill>
                <a:latin typeface="Menlo" panose="020B0609030804020204" pitchFamily="49" charset="0"/>
              </a:rPr>
              <a:t>=</a:t>
            </a:r>
            <a:r>
              <a:rPr lang="en-US" dirty="0">
                <a:solidFill>
                  <a:srgbClr val="CE9178"/>
                </a:solidFill>
                <a:latin typeface="Menlo" panose="020B0609030804020204" pitchFamily="49" charset="0"/>
              </a:rPr>
              <a:t>"</a:t>
            </a:r>
            <a:r>
              <a:rPr lang="en-US" dirty="0" err="1">
                <a:solidFill>
                  <a:srgbClr val="CE9178"/>
                </a:solidFill>
                <a:latin typeface="Menlo" panose="020B0609030804020204" pitchFamily="49" charset="0"/>
              </a:rPr>
              <a:t>aes</a:t>
            </a:r>
            <a:r>
              <a:rPr lang="en-US" dirty="0">
                <a:solidFill>
                  <a:srgbClr val="CE9178"/>
                </a:solidFill>
                <a:latin typeface="Menlo" panose="020B0609030804020204" pitchFamily="49" charset="0"/>
              </a:rPr>
              <a:t>"</a:t>
            </a:r>
            <a:r>
              <a:rPr lang="en-US" dirty="0">
                <a:solidFill>
                  <a:srgbClr val="D4D4D4"/>
                </a:solidFill>
                <a:latin typeface="Menlo" panose="020B0609030804020204" pitchFamily="49" charset="0"/>
              </a:rPr>
              <a:t>,</a:t>
            </a:r>
          </a:p>
          <a:p>
            <a:r>
              <a:rPr lang="en-US" dirty="0">
                <a:solidFill>
                  <a:srgbClr val="9CDCFE"/>
                </a:solidFill>
                <a:latin typeface="Menlo" panose="020B0609030804020204" pitchFamily="49" charset="0"/>
              </a:rPr>
              <a:t>    workflow</a:t>
            </a:r>
            <a:r>
              <a:rPr lang="en-US" dirty="0">
                <a:solidFill>
                  <a:srgbClr val="D4D4D4"/>
                </a:solidFill>
                <a:latin typeface="Menlo" panose="020B0609030804020204" pitchFamily="49" charset="0"/>
              </a:rPr>
              <a:t>=</a:t>
            </a:r>
            <a:r>
              <a:rPr lang="en-US" dirty="0">
                <a:solidFill>
                  <a:srgbClr val="569CD6"/>
                </a:solidFill>
                <a:latin typeface="Menlo" panose="020B0609030804020204" pitchFamily="49" charset="0"/>
              </a:rPr>
              <a:t>list</a:t>
            </a:r>
            <a:r>
              <a:rPr lang="en-US" dirty="0">
                <a:solidFill>
                  <a:srgbClr val="D4D4D4"/>
                </a:solidFill>
                <a:latin typeface="Menlo" panose="020B0609030804020204" pitchFamily="49" charset="0"/>
              </a:rPr>
              <a:t>(</a:t>
            </a:r>
          </a:p>
          <a:p>
            <a:r>
              <a:rPr lang="en-US" dirty="0">
                <a:solidFill>
                  <a:srgbClr val="9CDCFE"/>
                </a:solidFill>
                <a:latin typeface="Menlo" panose="020B0609030804020204" pitchFamily="49" charset="0"/>
              </a:rPr>
              <a:t>        main</a:t>
            </a:r>
            <a:r>
              <a:rPr lang="en-US" dirty="0">
                <a:solidFill>
                  <a:srgbClr val="D4D4D4"/>
                </a:solidFill>
                <a:latin typeface="Menlo" panose="020B0609030804020204" pitchFamily="49" charset="0"/>
              </a:rPr>
              <a:t>=</a:t>
            </a:r>
            <a:r>
              <a:rPr lang="en-US" dirty="0">
                <a:solidFill>
                  <a:srgbClr val="CE9178"/>
                </a:solidFill>
                <a:latin typeface="Menlo" panose="020B0609030804020204" pitchFamily="49" charset="0"/>
              </a:rPr>
              <a:t>"</a:t>
            </a:r>
            <a:r>
              <a:rPr lang="en-US" dirty="0" err="1">
                <a:solidFill>
                  <a:srgbClr val="CE9178"/>
                </a:solidFill>
                <a:latin typeface="Menlo" panose="020B0609030804020204" pitchFamily="49" charset="0"/>
              </a:rPr>
              <a:t>helloWorld</a:t>
            </a:r>
            <a:r>
              <a:rPr lang="en-US" dirty="0">
                <a:solidFill>
                  <a:srgbClr val="CE9178"/>
                </a:solidFill>
                <a:latin typeface="Menlo" panose="020B0609030804020204" pitchFamily="49" charset="0"/>
              </a:rPr>
              <a:t>"</a:t>
            </a:r>
            <a:endParaRPr lang="en-US" dirty="0">
              <a:solidFill>
                <a:srgbClr val="D4D4D4"/>
              </a:solidFill>
              <a:latin typeface="Menlo" panose="020B0609030804020204" pitchFamily="49" charset="0"/>
            </a:endParaRPr>
          </a:p>
          <a:p>
            <a:r>
              <a:rPr lang="en-US" dirty="0">
                <a:solidFill>
                  <a:srgbClr val="D4D4D4"/>
                </a:solidFill>
                <a:latin typeface="Menlo" panose="020B0609030804020204" pitchFamily="49" charset="0"/>
              </a:rPr>
              <a:t>    )</a:t>
            </a:r>
          </a:p>
          <a:p>
            <a:r>
              <a:rPr lang="en-US" dirty="0">
                <a:solidFill>
                  <a:srgbClr val="D4D4D4"/>
                </a:solidFill>
                <a:latin typeface="Menlo" panose="020B0609030804020204" pitchFamily="49" charset="0"/>
              </a:rPr>
              <a:t>)</a:t>
            </a:r>
          </a:p>
        </p:txBody>
      </p:sp>
      <p:sp>
        <p:nvSpPr>
          <p:cNvPr id="12" name="TextBox 11">
            <a:extLst>
              <a:ext uri="{FF2B5EF4-FFF2-40B4-BE49-F238E27FC236}">
                <a16:creationId xmlns:a16="http://schemas.microsoft.com/office/drawing/2014/main" id="{4646D389-F3F2-2141-AE3C-8BB322A379E4}"/>
              </a:ext>
            </a:extLst>
          </p:cNvPr>
          <p:cNvSpPr txBox="1"/>
          <p:nvPr/>
        </p:nvSpPr>
        <p:spPr>
          <a:xfrm>
            <a:off x="471055" y="6044446"/>
            <a:ext cx="11410603" cy="369332"/>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p>
            <a:r>
              <a:rPr lang="en-US" dirty="0">
                <a:solidFill>
                  <a:srgbClr val="D4D4D4"/>
                </a:solidFill>
                <a:latin typeface="Menlo" panose="020B0609030804020204" pitchFamily="49" charset="0"/>
              </a:rPr>
              <a:t>&gt; </a:t>
            </a:r>
            <a:r>
              <a:rPr lang="en-US" dirty="0" err="1">
                <a:solidFill>
                  <a:srgbClr val="9CDCFE"/>
                </a:solidFill>
                <a:latin typeface="Menlo" panose="020B0609030804020204" pitchFamily="49" charset="0"/>
              </a:rPr>
              <a:t>safetyGraphicsApp</a:t>
            </a:r>
            <a:r>
              <a:rPr lang="en-US" dirty="0">
                <a:solidFill>
                  <a:srgbClr val="D4D4D4"/>
                </a:solidFill>
                <a:latin typeface="Menlo" panose="020B0609030804020204" pitchFamily="49" charset="0"/>
              </a:rPr>
              <a:t>(</a:t>
            </a:r>
            <a:r>
              <a:rPr lang="en-US" dirty="0">
                <a:solidFill>
                  <a:srgbClr val="9CDCFE"/>
                </a:solidFill>
                <a:latin typeface="Menlo" panose="020B0609030804020204" pitchFamily="49" charset="0"/>
              </a:rPr>
              <a:t>charts</a:t>
            </a:r>
            <a:r>
              <a:rPr lang="en-US" dirty="0">
                <a:solidFill>
                  <a:srgbClr val="D4D4D4"/>
                </a:solidFill>
                <a:latin typeface="Menlo" panose="020B0609030804020204" pitchFamily="49" charset="0"/>
              </a:rPr>
              <a:t>=</a:t>
            </a:r>
            <a:r>
              <a:rPr lang="en-US" dirty="0">
                <a:solidFill>
                  <a:srgbClr val="569CD6"/>
                </a:solidFill>
                <a:latin typeface="Menlo" panose="020B0609030804020204" pitchFamily="49" charset="0"/>
              </a:rPr>
              <a:t>list</a:t>
            </a:r>
            <a:r>
              <a:rPr lang="en-US" dirty="0">
                <a:solidFill>
                  <a:srgbClr val="D4D4D4"/>
                </a:solidFill>
                <a:latin typeface="Menlo" panose="020B0609030804020204" pitchFamily="49" charset="0"/>
              </a:rPr>
              <a:t>(</a:t>
            </a:r>
            <a:r>
              <a:rPr lang="en-US" dirty="0" err="1">
                <a:solidFill>
                  <a:srgbClr val="9CDCFE"/>
                </a:solidFill>
                <a:latin typeface="Menlo" panose="020B0609030804020204" pitchFamily="49" charset="0"/>
              </a:rPr>
              <a:t>helloworld_chart</a:t>
            </a:r>
            <a:r>
              <a:rPr lang="en-US" dirty="0">
                <a:solidFill>
                  <a:srgbClr val="D4D4D4"/>
                </a:solidFill>
                <a:latin typeface="Menlo" panose="020B0609030804020204" pitchFamily="49" charset="0"/>
              </a:rPr>
              <a:t>))</a:t>
            </a:r>
          </a:p>
        </p:txBody>
      </p:sp>
      <p:sp>
        <p:nvSpPr>
          <p:cNvPr id="15" name="TextBox 14">
            <a:extLst>
              <a:ext uri="{FF2B5EF4-FFF2-40B4-BE49-F238E27FC236}">
                <a16:creationId xmlns:a16="http://schemas.microsoft.com/office/drawing/2014/main" id="{0168C0C8-AC1C-2C42-A8BB-792E8FEAEEAA}"/>
              </a:ext>
            </a:extLst>
          </p:cNvPr>
          <p:cNvSpPr txBox="1"/>
          <p:nvPr/>
        </p:nvSpPr>
        <p:spPr>
          <a:xfrm>
            <a:off x="2497895" y="1859339"/>
            <a:ext cx="1571264" cy="369332"/>
          </a:xfrm>
          <a:prstGeom prst="rect">
            <a:avLst/>
          </a:prstGeom>
          <a:noFill/>
        </p:spPr>
        <p:txBody>
          <a:bodyPr wrap="none" rtlCol="0">
            <a:spAutoFit/>
          </a:bodyPr>
          <a:lstStyle/>
          <a:p>
            <a:r>
              <a:rPr lang="en-US" dirty="0"/>
              <a:t>Chart Function</a:t>
            </a:r>
          </a:p>
        </p:txBody>
      </p:sp>
      <p:sp>
        <p:nvSpPr>
          <p:cNvPr id="16" name="TextBox 15">
            <a:extLst>
              <a:ext uri="{FF2B5EF4-FFF2-40B4-BE49-F238E27FC236}">
                <a16:creationId xmlns:a16="http://schemas.microsoft.com/office/drawing/2014/main" id="{30A816EE-C4DA-F44E-A3B6-ED73C131AD51}"/>
              </a:ext>
            </a:extLst>
          </p:cNvPr>
          <p:cNvSpPr txBox="1"/>
          <p:nvPr/>
        </p:nvSpPr>
        <p:spPr>
          <a:xfrm>
            <a:off x="7991222" y="1801199"/>
            <a:ext cx="1321131" cy="369332"/>
          </a:xfrm>
          <a:prstGeom prst="rect">
            <a:avLst/>
          </a:prstGeom>
          <a:noFill/>
        </p:spPr>
        <p:txBody>
          <a:bodyPr wrap="none" rtlCol="0">
            <a:spAutoFit/>
          </a:bodyPr>
          <a:lstStyle/>
          <a:p>
            <a:r>
              <a:rPr lang="en-US" dirty="0"/>
              <a:t>Chart config</a:t>
            </a:r>
          </a:p>
        </p:txBody>
      </p:sp>
      <p:sp>
        <p:nvSpPr>
          <p:cNvPr id="17" name="TextBox 16">
            <a:extLst>
              <a:ext uri="{FF2B5EF4-FFF2-40B4-BE49-F238E27FC236}">
                <a16:creationId xmlns:a16="http://schemas.microsoft.com/office/drawing/2014/main" id="{6874BC0E-D87B-7848-B7B1-8326904BB3F8}"/>
              </a:ext>
            </a:extLst>
          </p:cNvPr>
          <p:cNvSpPr txBox="1"/>
          <p:nvPr/>
        </p:nvSpPr>
        <p:spPr>
          <a:xfrm>
            <a:off x="450629" y="5675114"/>
            <a:ext cx="982961" cy="369332"/>
          </a:xfrm>
          <a:prstGeom prst="rect">
            <a:avLst/>
          </a:prstGeom>
          <a:noFill/>
        </p:spPr>
        <p:txBody>
          <a:bodyPr wrap="none" rtlCol="0">
            <a:spAutoFit/>
          </a:bodyPr>
          <a:lstStyle/>
          <a:p>
            <a:r>
              <a:rPr lang="en-US" dirty="0"/>
              <a:t>Run App</a:t>
            </a:r>
          </a:p>
        </p:txBody>
      </p:sp>
      <p:sp>
        <p:nvSpPr>
          <p:cNvPr id="10" name="TextBox 9">
            <a:extLst>
              <a:ext uri="{FF2B5EF4-FFF2-40B4-BE49-F238E27FC236}">
                <a16:creationId xmlns:a16="http://schemas.microsoft.com/office/drawing/2014/main" id="{959B01C0-B220-5943-90B5-928C13232C52}"/>
              </a:ext>
            </a:extLst>
          </p:cNvPr>
          <p:cNvSpPr txBox="1"/>
          <p:nvPr/>
        </p:nvSpPr>
        <p:spPr>
          <a:xfrm>
            <a:off x="9959400" y="180459"/>
            <a:ext cx="2043000" cy="36933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a:spAutoFit/>
          </a:bodyPr>
          <a:lstStyle/>
          <a:p>
            <a:pPr marL="0" indent="0">
              <a:buNone/>
            </a:pPr>
            <a:r>
              <a:rPr lang="en-US" dirty="0"/>
              <a:t>04_CustomCharts.R</a:t>
            </a:r>
          </a:p>
        </p:txBody>
      </p:sp>
      <p:sp>
        <p:nvSpPr>
          <p:cNvPr id="6" name="Left-Right Arrow 5">
            <a:extLst>
              <a:ext uri="{FF2B5EF4-FFF2-40B4-BE49-F238E27FC236}">
                <a16:creationId xmlns:a16="http://schemas.microsoft.com/office/drawing/2014/main" id="{76DA81B0-72F3-0047-86D7-F83170137679}"/>
              </a:ext>
            </a:extLst>
          </p:cNvPr>
          <p:cNvSpPr/>
          <p:nvPr/>
        </p:nvSpPr>
        <p:spPr>
          <a:xfrm>
            <a:off x="5414400" y="4212000"/>
            <a:ext cx="1987200" cy="280800"/>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0539148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84872FD-A0E4-374A-A8C9-86F4068736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378743"/>
            <a:ext cx="12192000" cy="41005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072792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3CE15C8-139C-C04D-92BD-2A71DE141F7D}"/>
              </a:ext>
            </a:extLst>
          </p:cNvPr>
          <p:cNvSpPr txBox="1">
            <a:spLocks/>
          </p:cNvSpPr>
          <p:nvPr/>
        </p:nvSpPr>
        <p:spPr>
          <a:xfrm>
            <a:off x="701626" y="351108"/>
            <a:ext cx="11161542" cy="84082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Reusable Chart Functions &amp;  the </a:t>
            </a:r>
            <a:r>
              <a:rPr lang="en-US" dirty="0" err="1"/>
              <a:t>Tidyverse</a:t>
            </a:r>
            <a:endParaRPr lang="en-US" dirty="0"/>
          </a:p>
        </p:txBody>
      </p:sp>
      <p:sp>
        <p:nvSpPr>
          <p:cNvPr id="6" name="Content Placeholder 2">
            <a:extLst>
              <a:ext uri="{FF2B5EF4-FFF2-40B4-BE49-F238E27FC236}">
                <a16:creationId xmlns:a16="http://schemas.microsoft.com/office/drawing/2014/main" id="{9AE12227-04B2-B248-9B8E-76C379988726}"/>
              </a:ext>
            </a:extLst>
          </p:cNvPr>
          <p:cNvSpPr txBox="1">
            <a:spLocks/>
          </p:cNvSpPr>
          <p:nvPr/>
        </p:nvSpPr>
        <p:spPr>
          <a:xfrm>
            <a:off x="701626" y="1102069"/>
            <a:ext cx="10515600" cy="84082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None/>
            </a:pPr>
            <a:r>
              <a:rPr lang="en-US" dirty="0"/>
              <a:t>Many </a:t>
            </a:r>
            <a:r>
              <a:rPr lang="en-US" dirty="0" err="1"/>
              <a:t>tidyverse</a:t>
            </a:r>
            <a:r>
              <a:rPr lang="en-US" dirty="0"/>
              <a:t> packages (including </a:t>
            </a:r>
            <a:r>
              <a:rPr lang="en-US" dirty="0" err="1"/>
              <a:t>dplyr</a:t>
            </a:r>
            <a:r>
              <a:rPr lang="en-US" dirty="0"/>
              <a:t> and ggplot2) require some modification when used in functions. To make a long story short:</a:t>
            </a:r>
          </a:p>
        </p:txBody>
      </p:sp>
      <p:sp>
        <p:nvSpPr>
          <p:cNvPr id="8" name="Content Placeholder 2">
            <a:extLst>
              <a:ext uri="{FF2B5EF4-FFF2-40B4-BE49-F238E27FC236}">
                <a16:creationId xmlns:a16="http://schemas.microsoft.com/office/drawing/2014/main" id="{33878956-D38D-2B4B-8187-34DBC4A2AD0A}"/>
              </a:ext>
            </a:extLst>
          </p:cNvPr>
          <p:cNvSpPr txBox="1">
            <a:spLocks/>
          </p:cNvSpPr>
          <p:nvPr/>
        </p:nvSpPr>
        <p:spPr>
          <a:xfrm>
            <a:off x="1276058" y="5312283"/>
            <a:ext cx="9330982" cy="84082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t>For more details see: </a:t>
            </a:r>
            <a:r>
              <a:rPr lang="en-US" sz="2400" dirty="0">
                <a:hlinkClick r:id="rId3"/>
              </a:rPr>
              <a:t>Using ggplot2 in packages </a:t>
            </a:r>
            <a:r>
              <a:rPr lang="en-US" sz="2400" dirty="0"/>
              <a:t>, </a:t>
            </a:r>
            <a:r>
              <a:rPr lang="en-US" sz="2400" dirty="0">
                <a:hlinkClick r:id="rId4"/>
              </a:rPr>
              <a:t>Programming with dplyr</a:t>
            </a:r>
            <a:r>
              <a:rPr lang="en-US" sz="2400" dirty="0"/>
              <a:t> and the functional programming chapters in </a:t>
            </a:r>
            <a:r>
              <a:rPr lang="en-US" sz="2400" dirty="0">
                <a:hlinkClick r:id="rId5"/>
              </a:rPr>
              <a:t>Advanced R</a:t>
            </a:r>
            <a:endParaRPr lang="en-US" sz="2400" dirty="0">
              <a:hlinkClick r:id="rId6"/>
            </a:endParaRPr>
          </a:p>
          <a:p>
            <a:pPr marL="0" indent="0">
              <a:buNone/>
            </a:pPr>
            <a:endParaRPr lang="en-US" sz="2400" dirty="0"/>
          </a:p>
        </p:txBody>
      </p:sp>
      <p:sp>
        <p:nvSpPr>
          <p:cNvPr id="10" name="TextBox 9">
            <a:extLst>
              <a:ext uri="{FF2B5EF4-FFF2-40B4-BE49-F238E27FC236}">
                <a16:creationId xmlns:a16="http://schemas.microsoft.com/office/drawing/2014/main" id="{B3448217-6E77-F844-ADCC-7304EBBA56FB}"/>
              </a:ext>
            </a:extLst>
          </p:cNvPr>
          <p:cNvSpPr txBox="1"/>
          <p:nvPr/>
        </p:nvSpPr>
        <p:spPr>
          <a:xfrm>
            <a:off x="1580271" y="3429000"/>
            <a:ext cx="3576711" cy="1477328"/>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r>
              <a:rPr lang="en-US" dirty="0" err="1">
                <a:effectLst/>
              </a:rPr>
              <a:t>mpg_drv_summary</a:t>
            </a:r>
            <a:r>
              <a:rPr lang="en-US" dirty="0">
                <a:effectLst/>
              </a:rPr>
              <a:t> </a:t>
            </a:r>
            <a:r>
              <a:rPr lang="en-US" dirty="0">
                <a:solidFill>
                  <a:srgbClr val="007020"/>
                </a:solidFill>
                <a:effectLst/>
              </a:rPr>
              <a:t>&lt;-</a:t>
            </a:r>
            <a:r>
              <a:rPr lang="en-US" dirty="0">
                <a:effectLst/>
              </a:rPr>
              <a:t> </a:t>
            </a:r>
            <a:r>
              <a:rPr lang="en-US" b="1" dirty="0">
                <a:solidFill>
                  <a:srgbClr val="007020"/>
                </a:solidFill>
                <a:effectLst/>
              </a:rPr>
              <a:t>function</a:t>
            </a:r>
            <a:r>
              <a:rPr lang="en-US" dirty="0">
                <a:effectLst/>
              </a:rPr>
              <a:t>() {</a:t>
            </a:r>
            <a:r>
              <a:rPr lang="en-US" dirty="0"/>
              <a:t> </a:t>
            </a:r>
          </a:p>
          <a:p>
            <a:r>
              <a:rPr lang="en-US" dirty="0">
                <a:solidFill>
                  <a:srgbClr val="06287E"/>
                </a:solidFill>
              </a:rPr>
              <a:t>    </a:t>
            </a:r>
            <a:r>
              <a:rPr lang="en-US" dirty="0" err="1">
                <a:solidFill>
                  <a:srgbClr val="06287E"/>
                </a:solidFill>
                <a:effectLst/>
              </a:rPr>
              <a:t>ggplot</a:t>
            </a:r>
            <a:r>
              <a:rPr lang="en-US" dirty="0">
                <a:effectLst/>
              </a:rPr>
              <a:t>(ggplot2</a:t>
            </a:r>
            <a:r>
              <a:rPr lang="en-US" dirty="0">
                <a:solidFill>
                  <a:srgbClr val="4070A0"/>
                </a:solidFill>
                <a:effectLst/>
              </a:rPr>
              <a:t>::</a:t>
            </a:r>
            <a:r>
              <a:rPr lang="en-US" dirty="0">
                <a:effectLst/>
              </a:rPr>
              <a:t>mpg) </a:t>
            </a:r>
            <a:r>
              <a:rPr lang="en-US" dirty="0">
                <a:solidFill>
                  <a:srgbClr val="4070A0"/>
                </a:solidFill>
                <a:effectLst/>
              </a:rPr>
              <a:t>+</a:t>
            </a:r>
            <a:r>
              <a:rPr lang="en-US" dirty="0">
                <a:effectLst/>
              </a:rPr>
              <a:t> </a:t>
            </a:r>
          </a:p>
          <a:p>
            <a:r>
              <a:rPr lang="en-US" dirty="0">
                <a:solidFill>
                  <a:srgbClr val="06287E"/>
                </a:solidFill>
                <a:effectLst/>
              </a:rPr>
              <a:t>    </a:t>
            </a:r>
            <a:r>
              <a:rPr lang="en-US" dirty="0" err="1">
                <a:solidFill>
                  <a:srgbClr val="06287E"/>
                </a:solidFill>
                <a:effectLst/>
              </a:rPr>
              <a:t>geom_bar</a:t>
            </a:r>
            <a:r>
              <a:rPr lang="en-US" dirty="0">
                <a:effectLst/>
              </a:rPr>
              <a:t>(</a:t>
            </a:r>
            <a:r>
              <a:rPr lang="en-US" dirty="0" err="1">
                <a:solidFill>
                  <a:srgbClr val="06287E"/>
                </a:solidFill>
                <a:effectLst/>
              </a:rPr>
              <a:t>aes</a:t>
            </a:r>
            <a:r>
              <a:rPr lang="en-US" dirty="0">
                <a:effectLst/>
              </a:rPr>
              <a:t>(</a:t>
            </a:r>
            <a:r>
              <a:rPr lang="en-US" dirty="0">
                <a:solidFill>
                  <a:srgbClr val="7D9029"/>
                </a:solidFill>
                <a:effectLst/>
              </a:rPr>
              <a:t>x =</a:t>
            </a:r>
            <a:r>
              <a:rPr lang="en-US" dirty="0">
                <a:effectLst/>
              </a:rPr>
              <a:t> </a:t>
            </a:r>
            <a:r>
              <a:rPr lang="en-US" dirty="0" err="1">
                <a:effectLst/>
              </a:rPr>
              <a:t>drv</a:t>
            </a:r>
            <a:r>
              <a:rPr lang="en-US" dirty="0">
                <a:effectLst/>
              </a:rPr>
              <a:t>)) </a:t>
            </a:r>
            <a:r>
              <a:rPr lang="en-US" dirty="0">
                <a:solidFill>
                  <a:srgbClr val="4070A0"/>
                </a:solidFill>
                <a:effectLst/>
              </a:rPr>
              <a:t>+</a:t>
            </a:r>
            <a:r>
              <a:rPr lang="en-US" dirty="0">
                <a:effectLst/>
              </a:rPr>
              <a:t> </a:t>
            </a:r>
          </a:p>
          <a:p>
            <a:r>
              <a:rPr lang="en-US" dirty="0">
                <a:solidFill>
                  <a:srgbClr val="06287E"/>
                </a:solidFill>
                <a:effectLst/>
              </a:rPr>
              <a:t>    </a:t>
            </a:r>
            <a:r>
              <a:rPr lang="en-US" dirty="0" err="1">
                <a:solidFill>
                  <a:srgbClr val="06287E"/>
                </a:solidFill>
                <a:effectLst/>
              </a:rPr>
              <a:t>coord_flip</a:t>
            </a:r>
            <a:r>
              <a:rPr lang="en-US" dirty="0">
                <a:effectLst/>
              </a:rPr>
              <a:t>()</a:t>
            </a:r>
            <a:r>
              <a:rPr lang="en-US" dirty="0"/>
              <a:t> </a:t>
            </a:r>
          </a:p>
          <a:p>
            <a:r>
              <a:rPr lang="en-US" dirty="0">
                <a:effectLst/>
              </a:rPr>
              <a:t>}</a:t>
            </a:r>
            <a:endParaRPr lang="en-US" dirty="0"/>
          </a:p>
        </p:txBody>
      </p:sp>
      <p:sp>
        <p:nvSpPr>
          <p:cNvPr id="14" name="TextBox 13">
            <a:extLst>
              <a:ext uri="{FF2B5EF4-FFF2-40B4-BE49-F238E27FC236}">
                <a16:creationId xmlns:a16="http://schemas.microsoft.com/office/drawing/2014/main" id="{0458C87D-D1B2-BC4F-8955-AADDBFB510D0}"/>
              </a:ext>
            </a:extLst>
          </p:cNvPr>
          <p:cNvSpPr txBox="1"/>
          <p:nvPr/>
        </p:nvSpPr>
        <p:spPr>
          <a:xfrm>
            <a:off x="6586611" y="3218097"/>
            <a:ext cx="3710940" cy="1754326"/>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r>
              <a:rPr lang="en-US" dirty="0" err="1">
                <a:effectLst/>
              </a:rPr>
              <a:t>col_summary</a:t>
            </a:r>
            <a:r>
              <a:rPr lang="en-US" dirty="0">
                <a:effectLst/>
              </a:rPr>
              <a:t> </a:t>
            </a:r>
            <a:r>
              <a:rPr lang="en-US" dirty="0">
                <a:solidFill>
                  <a:srgbClr val="007020"/>
                </a:solidFill>
                <a:effectLst/>
              </a:rPr>
              <a:t>&lt;-</a:t>
            </a:r>
            <a:r>
              <a:rPr lang="en-US" dirty="0">
                <a:effectLst/>
              </a:rPr>
              <a:t> </a:t>
            </a:r>
            <a:r>
              <a:rPr lang="en-US" b="1" dirty="0">
                <a:solidFill>
                  <a:srgbClr val="007020"/>
                </a:solidFill>
                <a:effectLst/>
              </a:rPr>
              <a:t>function</a:t>
            </a:r>
            <a:r>
              <a:rPr lang="en-US" dirty="0">
                <a:effectLst/>
              </a:rPr>
              <a:t>(df, col) {</a:t>
            </a:r>
          </a:p>
          <a:p>
            <a:r>
              <a:rPr lang="en-US" dirty="0">
                <a:solidFill>
                  <a:srgbClr val="06287E"/>
                </a:solidFill>
                <a:effectLst/>
              </a:rPr>
              <a:t>    </a:t>
            </a:r>
            <a:r>
              <a:rPr lang="en-US" dirty="0" err="1">
                <a:solidFill>
                  <a:srgbClr val="06287E"/>
                </a:solidFill>
                <a:effectLst/>
              </a:rPr>
              <a:t>ggplot</a:t>
            </a:r>
            <a:r>
              <a:rPr lang="en-US" dirty="0">
                <a:effectLst/>
              </a:rPr>
              <a:t>(df) </a:t>
            </a:r>
            <a:r>
              <a:rPr lang="en-US" dirty="0">
                <a:solidFill>
                  <a:srgbClr val="4070A0"/>
                </a:solidFill>
                <a:effectLst/>
              </a:rPr>
              <a:t>+</a:t>
            </a:r>
            <a:r>
              <a:rPr lang="en-US" dirty="0">
                <a:effectLst/>
              </a:rPr>
              <a:t> </a:t>
            </a:r>
          </a:p>
          <a:p>
            <a:r>
              <a:rPr lang="en-US" dirty="0">
                <a:solidFill>
                  <a:srgbClr val="06287E"/>
                </a:solidFill>
                <a:effectLst/>
              </a:rPr>
              <a:t>    </a:t>
            </a:r>
            <a:r>
              <a:rPr lang="en-US" dirty="0" err="1">
                <a:solidFill>
                  <a:srgbClr val="06287E"/>
                </a:solidFill>
                <a:effectLst/>
              </a:rPr>
              <a:t>geom_bar</a:t>
            </a:r>
            <a:r>
              <a:rPr lang="en-US" dirty="0">
                <a:effectLst/>
              </a:rPr>
              <a:t>(</a:t>
            </a:r>
            <a:r>
              <a:rPr lang="en-US" dirty="0" err="1">
                <a:solidFill>
                  <a:srgbClr val="06287E"/>
                </a:solidFill>
                <a:effectLst/>
              </a:rPr>
              <a:t>aes</a:t>
            </a:r>
            <a:r>
              <a:rPr lang="en-US" dirty="0">
                <a:effectLst/>
              </a:rPr>
              <a:t>(</a:t>
            </a:r>
            <a:r>
              <a:rPr lang="en-US" dirty="0">
                <a:solidFill>
                  <a:srgbClr val="7D9029"/>
                </a:solidFill>
                <a:effectLst/>
              </a:rPr>
              <a:t>x =</a:t>
            </a:r>
            <a:r>
              <a:rPr lang="en-US" dirty="0">
                <a:effectLst/>
              </a:rPr>
              <a:t> .data[[col]])) </a:t>
            </a:r>
            <a:r>
              <a:rPr lang="en-US" dirty="0">
                <a:solidFill>
                  <a:srgbClr val="4070A0"/>
                </a:solidFill>
                <a:effectLst/>
              </a:rPr>
              <a:t>+</a:t>
            </a:r>
            <a:endParaRPr lang="en-US" dirty="0">
              <a:solidFill>
                <a:srgbClr val="4070A0"/>
              </a:solidFill>
            </a:endParaRPr>
          </a:p>
          <a:p>
            <a:r>
              <a:rPr lang="en-US" dirty="0">
                <a:solidFill>
                  <a:srgbClr val="4070A0"/>
                </a:solidFill>
                <a:effectLst/>
              </a:rPr>
              <a:t>    </a:t>
            </a:r>
            <a:r>
              <a:rPr lang="en-US" dirty="0" err="1">
                <a:solidFill>
                  <a:srgbClr val="06287E"/>
                </a:solidFill>
                <a:effectLst/>
              </a:rPr>
              <a:t>coord_flip</a:t>
            </a:r>
            <a:r>
              <a:rPr lang="en-US" dirty="0">
                <a:effectLst/>
              </a:rPr>
              <a:t>()</a:t>
            </a:r>
            <a:r>
              <a:rPr lang="en-US" dirty="0"/>
              <a:t> </a:t>
            </a:r>
          </a:p>
          <a:p>
            <a:r>
              <a:rPr lang="en-US" dirty="0">
                <a:effectLst/>
              </a:rPr>
              <a:t>}</a:t>
            </a:r>
            <a:r>
              <a:rPr lang="en-US" dirty="0"/>
              <a:t> </a:t>
            </a:r>
          </a:p>
          <a:p>
            <a:r>
              <a:rPr lang="en-US" dirty="0" err="1">
                <a:solidFill>
                  <a:srgbClr val="06287E"/>
                </a:solidFill>
                <a:effectLst/>
              </a:rPr>
              <a:t>col_summary</a:t>
            </a:r>
            <a:r>
              <a:rPr lang="en-US" dirty="0">
                <a:effectLst/>
              </a:rPr>
              <a:t>(mpg, </a:t>
            </a:r>
            <a:r>
              <a:rPr lang="en-US" dirty="0">
                <a:solidFill>
                  <a:srgbClr val="4070A0"/>
                </a:solidFill>
                <a:effectLst/>
              </a:rPr>
              <a:t>"</a:t>
            </a:r>
            <a:r>
              <a:rPr lang="en-US" dirty="0" err="1">
                <a:solidFill>
                  <a:srgbClr val="4070A0"/>
                </a:solidFill>
                <a:effectLst/>
              </a:rPr>
              <a:t>drv</a:t>
            </a:r>
            <a:r>
              <a:rPr lang="en-US" dirty="0">
                <a:solidFill>
                  <a:srgbClr val="4070A0"/>
                </a:solidFill>
                <a:effectLst/>
              </a:rPr>
              <a:t>"</a:t>
            </a:r>
            <a:r>
              <a:rPr lang="en-US" dirty="0">
                <a:effectLst/>
              </a:rPr>
              <a:t>)</a:t>
            </a:r>
            <a:endParaRPr lang="en-US" dirty="0"/>
          </a:p>
        </p:txBody>
      </p:sp>
      <p:sp>
        <p:nvSpPr>
          <p:cNvPr id="15" name="Right Arrow 14">
            <a:extLst>
              <a:ext uri="{FF2B5EF4-FFF2-40B4-BE49-F238E27FC236}">
                <a16:creationId xmlns:a16="http://schemas.microsoft.com/office/drawing/2014/main" id="{1DE5AB3D-63B4-F44C-B2B9-0FC95E8F9A94}"/>
              </a:ext>
            </a:extLst>
          </p:cNvPr>
          <p:cNvSpPr/>
          <p:nvPr/>
        </p:nvSpPr>
        <p:spPr>
          <a:xfrm>
            <a:off x="5309088" y="3926532"/>
            <a:ext cx="1125416" cy="48226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774D5FDB-B4B4-EF49-9C5F-BBA520DDD18B}"/>
              </a:ext>
            </a:extLst>
          </p:cNvPr>
          <p:cNvSpPr txBox="1"/>
          <p:nvPr/>
        </p:nvSpPr>
        <p:spPr>
          <a:xfrm>
            <a:off x="1276058" y="1913339"/>
            <a:ext cx="9330982" cy="1077218"/>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square">
            <a:spAutoFit/>
          </a:bodyPr>
          <a:lstStyle/>
          <a:p>
            <a:pPr marL="457200" lvl="1" indent="0" algn="ctr">
              <a:buNone/>
            </a:pPr>
            <a:r>
              <a:rPr lang="en-US" sz="3200" dirty="0"/>
              <a:t>We recommend using the .data[[]] pronoun in </a:t>
            </a:r>
            <a:r>
              <a:rPr lang="en-US" sz="3200" dirty="0" err="1"/>
              <a:t>safetyGraphics</a:t>
            </a:r>
            <a:r>
              <a:rPr lang="en-US" sz="3200" dirty="0"/>
              <a:t> chart functions.  </a:t>
            </a:r>
          </a:p>
        </p:txBody>
      </p:sp>
    </p:spTree>
    <p:extLst>
      <p:ext uri="{BB962C8B-B14F-4D97-AF65-F5344CB8AC3E}">
        <p14:creationId xmlns:p14="http://schemas.microsoft.com/office/powerpoint/2010/main" val="15331604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71DE360-83B2-2645-84FB-68BE261FB66A}"/>
              </a:ext>
            </a:extLst>
          </p:cNvPr>
          <p:cNvPicPr>
            <a:picLocks noChangeAspect="1"/>
          </p:cNvPicPr>
          <p:nvPr/>
        </p:nvPicPr>
        <p:blipFill>
          <a:blip r:embed="rId3"/>
          <a:stretch>
            <a:fillRect/>
          </a:stretch>
        </p:blipFill>
        <p:spPr>
          <a:xfrm>
            <a:off x="8936784" y="5480746"/>
            <a:ext cx="2553947" cy="1377787"/>
          </a:xfrm>
          <a:prstGeom prst="rect">
            <a:avLst/>
          </a:prstGeom>
        </p:spPr>
      </p:pic>
      <p:pic>
        <p:nvPicPr>
          <p:cNvPr id="17" name="Picture 16">
            <a:extLst>
              <a:ext uri="{FF2B5EF4-FFF2-40B4-BE49-F238E27FC236}">
                <a16:creationId xmlns:a16="http://schemas.microsoft.com/office/drawing/2014/main" id="{BEAB2286-D487-4042-A5EC-FE7E95FF145F}"/>
              </a:ext>
            </a:extLst>
          </p:cNvPr>
          <p:cNvPicPr>
            <a:picLocks noChangeAspect="1"/>
          </p:cNvPicPr>
          <p:nvPr/>
        </p:nvPicPr>
        <p:blipFill>
          <a:blip r:embed="rId4"/>
          <a:stretch>
            <a:fillRect/>
          </a:stretch>
        </p:blipFill>
        <p:spPr>
          <a:xfrm>
            <a:off x="8290331" y="4589259"/>
            <a:ext cx="3200400" cy="1213485"/>
          </a:xfrm>
          <a:prstGeom prst="rect">
            <a:avLst/>
          </a:prstGeom>
        </p:spPr>
      </p:pic>
      <p:pic>
        <p:nvPicPr>
          <p:cNvPr id="4" name="Picture 3">
            <a:extLst>
              <a:ext uri="{FF2B5EF4-FFF2-40B4-BE49-F238E27FC236}">
                <a16:creationId xmlns:a16="http://schemas.microsoft.com/office/drawing/2014/main" id="{41D2FE19-DDB1-5545-8997-EFB2A047B88B}"/>
              </a:ext>
            </a:extLst>
          </p:cNvPr>
          <p:cNvPicPr>
            <a:picLocks noChangeAspect="1"/>
          </p:cNvPicPr>
          <p:nvPr/>
        </p:nvPicPr>
        <p:blipFill rotWithShape="1">
          <a:blip r:embed="rId5" cstate="hqprint">
            <a:extLst>
              <a:ext uri="{28A0092B-C50C-407E-A947-70E740481C1C}">
                <a14:useLocalDpi xmlns:a14="http://schemas.microsoft.com/office/drawing/2010/main"/>
              </a:ext>
            </a:extLst>
          </a:blip>
          <a:srcRect/>
          <a:stretch/>
        </p:blipFill>
        <p:spPr>
          <a:xfrm>
            <a:off x="4605045" y="4128390"/>
            <a:ext cx="3200400" cy="669649"/>
          </a:xfrm>
          <a:prstGeom prst="rect">
            <a:avLst/>
          </a:prstGeom>
        </p:spPr>
      </p:pic>
      <p:pic>
        <p:nvPicPr>
          <p:cNvPr id="8" name="Picture 7">
            <a:extLst>
              <a:ext uri="{FF2B5EF4-FFF2-40B4-BE49-F238E27FC236}">
                <a16:creationId xmlns:a16="http://schemas.microsoft.com/office/drawing/2014/main" id="{74463496-5228-3840-983C-F44BAFFAD7AE}"/>
              </a:ext>
            </a:extLst>
          </p:cNvPr>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4605045" y="3077249"/>
            <a:ext cx="3200400" cy="1056132"/>
          </a:xfrm>
          <a:prstGeom prst="rect">
            <a:avLst/>
          </a:prstGeom>
        </p:spPr>
      </p:pic>
      <p:pic>
        <p:nvPicPr>
          <p:cNvPr id="9" name="Picture 8">
            <a:extLst>
              <a:ext uri="{FF2B5EF4-FFF2-40B4-BE49-F238E27FC236}">
                <a16:creationId xmlns:a16="http://schemas.microsoft.com/office/drawing/2014/main" id="{83701C80-C90E-314F-8C00-5F15298454BD}"/>
              </a:ext>
            </a:extLst>
          </p:cNvPr>
          <p:cNvPicPr>
            <a:picLocks noChangeAspect="1"/>
          </p:cNvPicPr>
          <p:nvPr/>
        </p:nvPicPr>
        <p:blipFill>
          <a:blip r:embed="rId7"/>
          <a:stretch>
            <a:fillRect/>
          </a:stretch>
        </p:blipFill>
        <p:spPr>
          <a:xfrm>
            <a:off x="4605045" y="1022777"/>
            <a:ext cx="3200400" cy="855407"/>
          </a:xfrm>
          <a:prstGeom prst="rect">
            <a:avLst/>
          </a:prstGeom>
        </p:spPr>
      </p:pic>
      <p:pic>
        <p:nvPicPr>
          <p:cNvPr id="10" name="Picture 9">
            <a:extLst>
              <a:ext uri="{FF2B5EF4-FFF2-40B4-BE49-F238E27FC236}">
                <a16:creationId xmlns:a16="http://schemas.microsoft.com/office/drawing/2014/main" id="{5339340A-3F90-D248-AE6B-B82E9F11CF25}"/>
              </a:ext>
            </a:extLst>
          </p:cNvPr>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4943510" y="2063948"/>
            <a:ext cx="2523471" cy="927142"/>
          </a:xfrm>
          <a:prstGeom prst="rect">
            <a:avLst/>
          </a:prstGeom>
        </p:spPr>
      </p:pic>
      <p:pic>
        <p:nvPicPr>
          <p:cNvPr id="11" name="Picture 10">
            <a:extLst>
              <a:ext uri="{FF2B5EF4-FFF2-40B4-BE49-F238E27FC236}">
                <a16:creationId xmlns:a16="http://schemas.microsoft.com/office/drawing/2014/main" id="{9F194CA8-A47D-4940-9F6D-4378FEEA175F}"/>
              </a:ext>
            </a:extLst>
          </p:cNvPr>
          <p:cNvPicPr>
            <a:picLocks noChangeAspect="1"/>
          </p:cNvPicPr>
          <p:nvPr/>
        </p:nvPicPr>
        <p:blipFill>
          <a:blip r:embed="rId9"/>
          <a:stretch>
            <a:fillRect/>
          </a:stretch>
        </p:blipFill>
        <p:spPr>
          <a:xfrm>
            <a:off x="447520" y="3248174"/>
            <a:ext cx="1371600" cy="1371600"/>
          </a:xfrm>
          <a:prstGeom prst="rect">
            <a:avLst/>
          </a:prstGeom>
        </p:spPr>
      </p:pic>
      <p:pic>
        <p:nvPicPr>
          <p:cNvPr id="13" name="Picture 12">
            <a:extLst>
              <a:ext uri="{FF2B5EF4-FFF2-40B4-BE49-F238E27FC236}">
                <a16:creationId xmlns:a16="http://schemas.microsoft.com/office/drawing/2014/main" id="{983AE112-08C7-2E4F-90CA-14254C03DE82}"/>
              </a:ext>
            </a:extLst>
          </p:cNvPr>
          <p:cNvPicPr>
            <a:picLocks noChangeAspect="1"/>
          </p:cNvPicPr>
          <p:nvPr/>
        </p:nvPicPr>
        <p:blipFill>
          <a:blip r:embed="rId10"/>
          <a:stretch>
            <a:fillRect/>
          </a:stretch>
        </p:blipFill>
        <p:spPr>
          <a:xfrm>
            <a:off x="8900182" y="3882528"/>
            <a:ext cx="2380890" cy="1020382"/>
          </a:xfrm>
          <a:prstGeom prst="rect">
            <a:avLst/>
          </a:prstGeom>
        </p:spPr>
      </p:pic>
      <p:pic>
        <p:nvPicPr>
          <p:cNvPr id="14" name="Picture 13">
            <a:extLst>
              <a:ext uri="{FF2B5EF4-FFF2-40B4-BE49-F238E27FC236}">
                <a16:creationId xmlns:a16="http://schemas.microsoft.com/office/drawing/2014/main" id="{C59404A8-2F04-B94C-8ABB-86554E0F2A03}"/>
              </a:ext>
            </a:extLst>
          </p:cNvPr>
          <p:cNvPicPr>
            <a:picLocks noChangeAspect="1"/>
          </p:cNvPicPr>
          <p:nvPr/>
        </p:nvPicPr>
        <p:blipFill rotWithShape="1">
          <a:blip r:embed="rId11" cstate="hqprint">
            <a:extLst>
              <a:ext uri="{28A0092B-C50C-407E-A947-70E740481C1C}">
                <a14:useLocalDpi xmlns:a14="http://schemas.microsoft.com/office/drawing/2010/main"/>
              </a:ext>
            </a:extLst>
          </a:blip>
          <a:srcRect/>
          <a:stretch/>
        </p:blipFill>
        <p:spPr>
          <a:xfrm>
            <a:off x="8490427" y="2991090"/>
            <a:ext cx="3200400" cy="877098"/>
          </a:xfrm>
          <a:prstGeom prst="rect">
            <a:avLst/>
          </a:prstGeom>
        </p:spPr>
      </p:pic>
      <p:pic>
        <p:nvPicPr>
          <p:cNvPr id="15" name="Picture 14">
            <a:extLst>
              <a:ext uri="{FF2B5EF4-FFF2-40B4-BE49-F238E27FC236}">
                <a16:creationId xmlns:a16="http://schemas.microsoft.com/office/drawing/2014/main" id="{7F3AC385-C176-C04E-A00D-4D4394198108}"/>
              </a:ext>
            </a:extLst>
          </p:cNvPr>
          <p:cNvPicPr>
            <a:picLocks noChangeAspect="1"/>
          </p:cNvPicPr>
          <p:nvPr/>
        </p:nvPicPr>
        <p:blipFill>
          <a:blip r:embed="rId12" cstate="hqprint">
            <a:extLst>
              <a:ext uri="{28A0092B-C50C-407E-A947-70E740481C1C}">
                <a14:useLocalDpi xmlns:a14="http://schemas.microsoft.com/office/drawing/2010/main"/>
              </a:ext>
            </a:extLst>
          </a:blip>
          <a:stretch>
            <a:fillRect/>
          </a:stretch>
        </p:blipFill>
        <p:spPr>
          <a:xfrm>
            <a:off x="9123871" y="1022475"/>
            <a:ext cx="1954500" cy="1087628"/>
          </a:xfrm>
          <a:prstGeom prst="rect">
            <a:avLst/>
          </a:prstGeom>
        </p:spPr>
      </p:pic>
      <p:pic>
        <p:nvPicPr>
          <p:cNvPr id="16" name="Picture 15">
            <a:extLst>
              <a:ext uri="{FF2B5EF4-FFF2-40B4-BE49-F238E27FC236}">
                <a16:creationId xmlns:a16="http://schemas.microsoft.com/office/drawing/2014/main" id="{7B77A9CC-8EFE-F144-B592-2686CA5C3C93}"/>
              </a:ext>
            </a:extLst>
          </p:cNvPr>
          <p:cNvPicPr>
            <a:picLocks noChangeAspect="1"/>
          </p:cNvPicPr>
          <p:nvPr/>
        </p:nvPicPr>
        <p:blipFill>
          <a:blip r:embed="rId13" cstate="hqprint">
            <a:extLst>
              <a:ext uri="{28A0092B-C50C-407E-A947-70E740481C1C}">
                <a14:useLocalDpi xmlns:a14="http://schemas.microsoft.com/office/drawing/2010/main"/>
              </a:ext>
            </a:extLst>
          </a:blip>
          <a:stretch>
            <a:fillRect/>
          </a:stretch>
        </p:blipFill>
        <p:spPr>
          <a:xfrm>
            <a:off x="8490427" y="2035970"/>
            <a:ext cx="3200400" cy="955120"/>
          </a:xfrm>
          <a:prstGeom prst="rect">
            <a:avLst/>
          </a:prstGeom>
        </p:spPr>
      </p:pic>
      <p:pic>
        <p:nvPicPr>
          <p:cNvPr id="20" name="Picture 19">
            <a:extLst>
              <a:ext uri="{FF2B5EF4-FFF2-40B4-BE49-F238E27FC236}">
                <a16:creationId xmlns:a16="http://schemas.microsoft.com/office/drawing/2014/main" id="{B60BC4D2-3550-4747-B917-8A82C24F1D8B}"/>
              </a:ext>
            </a:extLst>
          </p:cNvPr>
          <p:cNvPicPr>
            <a:picLocks noChangeAspect="1"/>
          </p:cNvPicPr>
          <p:nvPr/>
        </p:nvPicPr>
        <p:blipFill>
          <a:blip r:embed="rId14" cstate="hqprint">
            <a:extLst>
              <a:ext uri="{28A0092B-C50C-407E-A947-70E740481C1C}">
                <a14:useLocalDpi xmlns:a14="http://schemas.microsoft.com/office/drawing/2010/main"/>
              </a:ext>
            </a:extLst>
          </a:blip>
          <a:stretch>
            <a:fillRect/>
          </a:stretch>
        </p:blipFill>
        <p:spPr>
          <a:xfrm>
            <a:off x="2648499" y="4798039"/>
            <a:ext cx="1409178" cy="1371600"/>
          </a:xfrm>
          <a:prstGeom prst="rect">
            <a:avLst/>
          </a:prstGeom>
        </p:spPr>
      </p:pic>
      <p:sp>
        <p:nvSpPr>
          <p:cNvPr id="26" name="TextBox 25">
            <a:extLst>
              <a:ext uri="{FF2B5EF4-FFF2-40B4-BE49-F238E27FC236}">
                <a16:creationId xmlns:a16="http://schemas.microsoft.com/office/drawing/2014/main" id="{2DE58831-182E-394B-8757-B7604411A686}"/>
              </a:ext>
            </a:extLst>
          </p:cNvPr>
          <p:cNvSpPr txBox="1"/>
          <p:nvPr/>
        </p:nvSpPr>
        <p:spPr>
          <a:xfrm>
            <a:off x="236259" y="1179877"/>
            <a:ext cx="4280085" cy="156966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rtlCol="0">
            <a:spAutoFit/>
          </a:bodyPr>
          <a:lstStyle/>
          <a:p>
            <a:pPr algn="ctr"/>
            <a:r>
              <a:rPr lang="en-US" sz="3200" dirty="0"/>
              <a:t>Sub-team of DIA &amp; ASA-</a:t>
            </a:r>
            <a:r>
              <a:rPr lang="en-US" sz="3200" dirty="0" err="1"/>
              <a:t>Biopharm</a:t>
            </a:r>
            <a:r>
              <a:rPr lang="en-US" sz="3200" dirty="0"/>
              <a:t> Safety Working Group</a:t>
            </a:r>
          </a:p>
        </p:txBody>
      </p:sp>
      <p:sp>
        <p:nvSpPr>
          <p:cNvPr id="21" name="Title 1">
            <a:extLst>
              <a:ext uri="{FF2B5EF4-FFF2-40B4-BE49-F238E27FC236}">
                <a16:creationId xmlns:a16="http://schemas.microsoft.com/office/drawing/2014/main" id="{1D2FA285-3D7D-2044-8918-BDEB0C5D6C80}"/>
              </a:ext>
            </a:extLst>
          </p:cNvPr>
          <p:cNvSpPr txBox="1">
            <a:spLocks/>
          </p:cNvSpPr>
          <p:nvPr/>
        </p:nvSpPr>
        <p:spPr>
          <a:xfrm>
            <a:off x="609600" y="162701"/>
            <a:ext cx="10924674" cy="576150"/>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3600" b="1" i="0" kern="800" spc="0" baseline="0">
                <a:solidFill>
                  <a:schemeClr val="accent1"/>
                </a:solidFill>
                <a:latin typeface="Trebuchet MS" panose="020B0703020202090204" pitchFamily="34" charset="0"/>
                <a:ea typeface="+mj-ea"/>
                <a:cs typeface="Trebuchet MS" panose="020B0703020202090204" pitchFamily="34" charset="0"/>
              </a:defRPr>
            </a:lvl1pPr>
          </a:lstStyle>
          <a:p>
            <a:r>
              <a:rPr lang="en-US" dirty="0"/>
              <a:t>Interactive Safety Graphics (ISG) Working Group</a:t>
            </a:r>
          </a:p>
        </p:txBody>
      </p:sp>
      <p:pic>
        <p:nvPicPr>
          <p:cNvPr id="3" name="Picture 2">
            <a:extLst>
              <a:ext uri="{FF2B5EF4-FFF2-40B4-BE49-F238E27FC236}">
                <a16:creationId xmlns:a16="http://schemas.microsoft.com/office/drawing/2014/main" id="{D4A007B2-5BF4-3E4C-B776-89268C4D2C77}"/>
              </a:ext>
            </a:extLst>
          </p:cNvPr>
          <p:cNvPicPr>
            <a:picLocks noChangeAspect="1"/>
          </p:cNvPicPr>
          <p:nvPr/>
        </p:nvPicPr>
        <p:blipFill>
          <a:blip r:embed="rId15" cstate="hqprint">
            <a:extLst>
              <a:ext uri="{28A0092B-C50C-407E-A947-70E740481C1C}">
                <a14:useLocalDpi xmlns:a14="http://schemas.microsoft.com/office/drawing/2010/main"/>
              </a:ext>
            </a:extLst>
          </a:blip>
          <a:stretch>
            <a:fillRect/>
          </a:stretch>
        </p:blipFill>
        <p:spPr>
          <a:xfrm>
            <a:off x="185878" y="4619774"/>
            <a:ext cx="1721943" cy="1721943"/>
          </a:xfrm>
          <a:prstGeom prst="rect">
            <a:avLst/>
          </a:prstGeom>
        </p:spPr>
      </p:pic>
      <p:pic>
        <p:nvPicPr>
          <p:cNvPr id="5" name="Picture 4">
            <a:extLst>
              <a:ext uri="{FF2B5EF4-FFF2-40B4-BE49-F238E27FC236}">
                <a16:creationId xmlns:a16="http://schemas.microsoft.com/office/drawing/2014/main" id="{7A94C368-6D59-2A45-AAEB-741A152E05C3}"/>
              </a:ext>
            </a:extLst>
          </p:cNvPr>
          <p:cNvPicPr>
            <a:picLocks noChangeAspect="1"/>
          </p:cNvPicPr>
          <p:nvPr/>
        </p:nvPicPr>
        <p:blipFill rotWithShape="1">
          <a:blip r:embed="rId16" cstate="hqprint">
            <a:extLst>
              <a:ext uri="{28A0092B-C50C-407E-A947-70E740481C1C}">
                <a14:useLocalDpi xmlns:a14="http://schemas.microsoft.com/office/drawing/2010/main"/>
              </a:ext>
            </a:extLst>
          </a:blip>
          <a:srcRect/>
          <a:stretch/>
        </p:blipFill>
        <p:spPr>
          <a:xfrm>
            <a:off x="4778217" y="5521194"/>
            <a:ext cx="2791573" cy="1208298"/>
          </a:xfrm>
          <a:prstGeom prst="rect">
            <a:avLst/>
          </a:prstGeom>
        </p:spPr>
      </p:pic>
      <p:pic>
        <p:nvPicPr>
          <p:cNvPr id="7" name="Picture 6">
            <a:extLst>
              <a:ext uri="{FF2B5EF4-FFF2-40B4-BE49-F238E27FC236}">
                <a16:creationId xmlns:a16="http://schemas.microsoft.com/office/drawing/2014/main" id="{AB1049EC-2E49-1541-80D0-F35F1059FB03}"/>
              </a:ext>
            </a:extLst>
          </p:cNvPr>
          <p:cNvPicPr>
            <a:picLocks noChangeAspect="1"/>
          </p:cNvPicPr>
          <p:nvPr/>
        </p:nvPicPr>
        <p:blipFill>
          <a:blip r:embed="rId17"/>
          <a:stretch>
            <a:fillRect/>
          </a:stretch>
        </p:blipFill>
        <p:spPr>
          <a:xfrm>
            <a:off x="4685230" y="4816876"/>
            <a:ext cx="3200400" cy="758249"/>
          </a:xfrm>
          <a:prstGeom prst="rect">
            <a:avLst/>
          </a:prstGeom>
        </p:spPr>
      </p:pic>
      <p:pic>
        <p:nvPicPr>
          <p:cNvPr id="6" name="Picture 5">
            <a:extLst>
              <a:ext uri="{FF2B5EF4-FFF2-40B4-BE49-F238E27FC236}">
                <a16:creationId xmlns:a16="http://schemas.microsoft.com/office/drawing/2014/main" id="{0C26B026-1B59-1547-8EC3-2A514F88D1E1}"/>
              </a:ext>
            </a:extLst>
          </p:cNvPr>
          <p:cNvPicPr>
            <a:picLocks noChangeAspect="1"/>
          </p:cNvPicPr>
          <p:nvPr/>
        </p:nvPicPr>
        <p:blipFill>
          <a:blip r:embed="rId18"/>
          <a:stretch>
            <a:fillRect/>
          </a:stretch>
        </p:blipFill>
        <p:spPr>
          <a:xfrm>
            <a:off x="2088720" y="3325041"/>
            <a:ext cx="2427624" cy="1294733"/>
          </a:xfrm>
          <a:prstGeom prst="rect">
            <a:avLst/>
          </a:prstGeom>
        </p:spPr>
      </p:pic>
      <p:sp>
        <p:nvSpPr>
          <p:cNvPr id="22" name="Rectangle 21">
            <a:extLst>
              <a:ext uri="{FF2B5EF4-FFF2-40B4-BE49-F238E27FC236}">
                <a16:creationId xmlns:a16="http://schemas.microsoft.com/office/drawing/2014/main" id="{7C2E4C99-18AF-A24C-B903-D275D403268E}"/>
              </a:ext>
            </a:extLst>
          </p:cNvPr>
          <p:cNvSpPr/>
          <p:nvPr/>
        </p:nvSpPr>
        <p:spPr>
          <a:xfrm>
            <a:off x="4602918" y="6325967"/>
            <a:ext cx="3365024" cy="369332"/>
          </a:xfrm>
          <a:prstGeom prst="rect">
            <a:avLst/>
          </a:prstGeom>
        </p:spPr>
        <p:style>
          <a:lnRef idx="2">
            <a:schemeClr val="accent2"/>
          </a:lnRef>
          <a:fillRef idx="1">
            <a:schemeClr val="lt1"/>
          </a:fillRef>
          <a:effectRef idx="0">
            <a:schemeClr val="accent2"/>
          </a:effectRef>
          <a:fontRef idx="minor">
            <a:schemeClr val="dk1"/>
          </a:fontRef>
        </p:style>
        <p:txBody>
          <a:bodyPr>
            <a:spAutoFit/>
          </a:bodyPr>
          <a:lstStyle/>
          <a:p>
            <a:pPr algn="ctr"/>
            <a:r>
              <a:rPr lang="en-US" dirty="0">
                <a:solidFill>
                  <a:schemeClr val="dk1"/>
                </a:solidFill>
                <a:hlinkClick r:id="rId19"/>
              </a:rPr>
              <a:t>https://</a:t>
            </a:r>
            <a:r>
              <a:rPr lang="en-US" dirty="0" err="1">
                <a:solidFill>
                  <a:schemeClr val="dk1"/>
                </a:solidFill>
                <a:hlinkClick r:id="rId19"/>
              </a:rPr>
              <a:t>safetygraphics.github.io</a:t>
            </a:r>
            <a:r>
              <a:rPr lang="en-US" dirty="0">
                <a:solidFill>
                  <a:schemeClr val="dk1"/>
                </a:solidFill>
                <a:hlinkClick r:id="rId19"/>
              </a:rPr>
              <a:t>/</a:t>
            </a:r>
            <a:endParaRPr lang="en-US" dirty="0">
              <a:solidFill>
                <a:schemeClr val="dk1"/>
              </a:solidFill>
            </a:endParaRPr>
          </a:p>
        </p:txBody>
      </p:sp>
    </p:spTree>
    <p:extLst>
      <p:ext uri="{BB962C8B-B14F-4D97-AF65-F5344CB8AC3E}">
        <p14:creationId xmlns:p14="http://schemas.microsoft.com/office/powerpoint/2010/main" val="3751577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62D0DB-11D8-2544-9CB7-CA4698DDA446}"/>
              </a:ext>
            </a:extLst>
          </p:cNvPr>
          <p:cNvSpPr>
            <a:spLocks noGrp="1"/>
          </p:cNvSpPr>
          <p:nvPr>
            <p:ph type="title"/>
          </p:nvPr>
        </p:nvSpPr>
        <p:spPr/>
        <p:txBody>
          <a:bodyPr/>
          <a:lstStyle/>
          <a:p>
            <a:r>
              <a:rPr lang="en-US" dirty="0"/>
              <a:t>Examples 4.3 / 4.4 / 4.5</a:t>
            </a:r>
          </a:p>
        </p:txBody>
      </p:sp>
      <p:sp>
        <p:nvSpPr>
          <p:cNvPr id="3" name="Content Placeholder 2">
            <a:extLst>
              <a:ext uri="{FF2B5EF4-FFF2-40B4-BE49-F238E27FC236}">
                <a16:creationId xmlns:a16="http://schemas.microsoft.com/office/drawing/2014/main" id="{255F106E-BEAC-4240-AE64-A882F8150E89}"/>
              </a:ext>
            </a:extLst>
          </p:cNvPr>
          <p:cNvSpPr>
            <a:spLocks noGrp="1"/>
          </p:cNvSpPr>
          <p:nvPr>
            <p:ph idx="1"/>
          </p:nvPr>
        </p:nvSpPr>
        <p:spPr>
          <a:xfrm>
            <a:off x="838200" y="1825625"/>
            <a:ext cx="10876200" cy="4351338"/>
          </a:xfrm>
        </p:spPr>
        <p:txBody>
          <a:bodyPr/>
          <a:lstStyle/>
          <a:p>
            <a:pPr marL="0" indent="0">
              <a:buNone/>
            </a:pPr>
            <a:r>
              <a:rPr lang="en-US" u="sng" dirty="0"/>
              <a:t>Objective</a:t>
            </a:r>
            <a:r>
              <a:rPr lang="en-US" dirty="0"/>
              <a:t> – Add custom charts to </a:t>
            </a:r>
            <a:r>
              <a:rPr lang="en-US" dirty="0" err="1"/>
              <a:t>safetyGraphics</a:t>
            </a:r>
            <a:endParaRPr lang="en-US" dirty="0"/>
          </a:p>
          <a:p>
            <a:pPr marL="0" indent="0">
              <a:buNone/>
            </a:pPr>
            <a:r>
              <a:rPr lang="en-US" u="sng" dirty="0"/>
              <a:t>Example 4.3</a:t>
            </a:r>
            <a:r>
              <a:rPr lang="en-US" dirty="0"/>
              <a:t> – Hello World Chart </a:t>
            </a:r>
          </a:p>
          <a:p>
            <a:pPr marL="0" indent="0">
              <a:buNone/>
            </a:pPr>
            <a:r>
              <a:rPr lang="en-US" u="sng" dirty="0"/>
              <a:t>Example 4.4</a:t>
            </a:r>
            <a:r>
              <a:rPr lang="en-US" dirty="0"/>
              <a:t> – Simple custom demographics histogram </a:t>
            </a:r>
          </a:p>
          <a:p>
            <a:pPr marL="0" indent="0">
              <a:buNone/>
            </a:pPr>
            <a:r>
              <a:rPr lang="en-US" u="sng" dirty="0"/>
              <a:t>Example 4.5 </a:t>
            </a:r>
            <a:r>
              <a:rPr lang="en-US" dirty="0"/>
              <a:t>– Lab Outlier Explorer - Static</a:t>
            </a:r>
          </a:p>
          <a:p>
            <a:pPr marL="0" indent="0">
              <a:buNone/>
            </a:pPr>
            <a:r>
              <a:rPr lang="en-US" u="sng" dirty="0"/>
              <a:t>Example 4.6</a:t>
            </a:r>
            <a:r>
              <a:rPr lang="en-US" dirty="0"/>
              <a:t> (optional) – Lab Outlier Explorer – Shiny Module</a:t>
            </a:r>
          </a:p>
          <a:p>
            <a:pPr marL="0" indent="0">
              <a:buNone/>
            </a:pPr>
            <a:endParaRPr lang="en-US" dirty="0"/>
          </a:p>
        </p:txBody>
      </p:sp>
      <p:sp>
        <p:nvSpPr>
          <p:cNvPr id="5" name="TextBox 4">
            <a:extLst>
              <a:ext uri="{FF2B5EF4-FFF2-40B4-BE49-F238E27FC236}">
                <a16:creationId xmlns:a16="http://schemas.microsoft.com/office/drawing/2014/main" id="{73675A73-2717-A742-9F6F-069AF16F2C6C}"/>
              </a:ext>
            </a:extLst>
          </p:cNvPr>
          <p:cNvSpPr txBox="1"/>
          <p:nvPr/>
        </p:nvSpPr>
        <p:spPr>
          <a:xfrm>
            <a:off x="9959400" y="180459"/>
            <a:ext cx="2043000" cy="36933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a:spAutoFit/>
          </a:bodyPr>
          <a:lstStyle/>
          <a:p>
            <a:pPr marL="0" indent="0">
              <a:buNone/>
            </a:pPr>
            <a:r>
              <a:rPr lang="en-US" dirty="0"/>
              <a:t>04_CustomCharts.R</a:t>
            </a:r>
          </a:p>
        </p:txBody>
      </p:sp>
    </p:spTree>
    <p:extLst>
      <p:ext uri="{BB962C8B-B14F-4D97-AF65-F5344CB8AC3E}">
        <p14:creationId xmlns:p14="http://schemas.microsoft.com/office/powerpoint/2010/main" val="284230954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E024B2-4279-1E48-AB46-2586F1DAD694}"/>
              </a:ext>
            </a:extLst>
          </p:cNvPr>
          <p:cNvSpPr>
            <a:spLocks noGrp="1"/>
          </p:cNvSpPr>
          <p:nvPr>
            <p:ph type="title"/>
          </p:nvPr>
        </p:nvSpPr>
        <p:spPr/>
        <p:txBody>
          <a:bodyPr/>
          <a:lstStyle/>
          <a:p>
            <a:r>
              <a:rPr lang="en-US" dirty="0"/>
              <a:t>Breakout #4 – Custom Chart Creation</a:t>
            </a:r>
          </a:p>
        </p:txBody>
      </p:sp>
      <p:sp>
        <p:nvSpPr>
          <p:cNvPr id="3" name="Content Placeholder 2">
            <a:extLst>
              <a:ext uri="{FF2B5EF4-FFF2-40B4-BE49-F238E27FC236}">
                <a16:creationId xmlns:a16="http://schemas.microsoft.com/office/drawing/2014/main" id="{9BBCF344-F76B-2849-AD0D-4D2B36523E48}"/>
              </a:ext>
            </a:extLst>
          </p:cNvPr>
          <p:cNvSpPr>
            <a:spLocks noGrp="1"/>
          </p:cNvSpPr>
          <p:nvPr>
            <p:ph idx="1"/>
          </p:nvPr>
        </p:nvSpPr>
        <p:spPr/>
        <p:txBody>
          <a:bodyPr/>
          <a:lstStyle/>
          <a:p>
            <a:pPr marL="0" indent="0">
              <a:buNone/>
            </a:pPr>
            <a:r>
              <a:rPr lang="en-US" dirty="0"/>
              <a:t>Objectives</a:t>
            </a:r>
          </a:p>
          <a:p>
            <a:r>
              <a:rPr lang="en-US" dirty="0"/>
              <a:t>Adapt a static chart for use in </a:t>
            </a:r>
            <a:r>
              <a:rPr lang="en-US" dirty="0" err="1"/>
              <a:t>safetyGraphics</a:t>
            </a:r>
            <a:endParaRPr lang="en-US" dirty="0"/>
          </a:p>
          <a:p>
            <a:endParaRPr lang="en-US" dirty="0"/>
          </a:p>
        </p:txBody>
      </p:sp>
      <p:sp>
        <p:nvSpPr>
          <p:cNvPr id="4" name="TextBox 3">
            <a:extLst>
              <a:ext uri="{FF2B5EF4-FFF2-40B4-BE49-F238E27FC236}">
                <a16:creationId xmlns:a16="http://schemas.microsoft.com/office/drawing/2014/main" id="{94FC0DC1-1A48-D24E-8E63-2FDD4852330A}"/>
              </a:ext>
            </a:extLst>
          </p:cNvPr>
          <p:cNvSpPr txBox="1"/>
          <p:nvPr/>
        </p:nvSpPr>
        <p:spPr>
          <a:xfrm>
            <a:off x="9959400" y="180459"/>
            <a:ext cx="2043000" cy="36933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a:spAutoFit/>
          </a:bodyPr>
          <a:lstStyle/>
          <a:p>
            <a:pPr marL="0" indent="0">
              <a:buNone/>
            </a:pPr>
            <a:r>
              <a:rPr lang="en-US" dirty="0"/>
              <a:t>04_Excercise2.R</a:t>
            </a:r>
          </a:p>
        </p:txBody>
      </p:sp>
    </p:spTree>
    <p:extLst>
      <p:ext uri="{BB962C8B-B14F-4D97-AF65-F5344CB8AC3E}">
        <p14:creationId xmlns:p14="http://schemas.microsoft.com/office/powerpoint/2010/main" val="349281508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Rectangle 49">
            <a:extLst>
              <a:ext uri="{FF2B5EF4-FFF2-40B4-BE49-F238E27FC236}">
                <a16:creationId xmlns:a16="http://schemas.microsoft.com/office/drawing/2014/main" id="{4A78F998-F845-42BE-ABEB-95DB492B9ED2}"/>
              </a:ext>
            </a:extLst>
          </p:cNvPr>
          <p:cNvSpPr/>
          <p:nvPr/>
        </p:nvSpPr>
        <p:spPr>
          <a:xfrm>
            <a:off x="297039" y="3894045"/>
            <a:ext cx="5528992" cy="1582840"/>
          </a:xfrm>
          <a:prstGeom prst="rect">
            <a:avLst/>
          </a:prstGeom>
          <a:solidFill>
            <a:schemeClr val="accent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Rectangle 45">
            <a:extLst>
              <a:ext uri="{FF2B5EF4-FFF2-40B4-BE49-F238E27FC236}">
                <a16:creationId xmlns:a16="http://schemas.microsoft.com/office/drawing/2014/main" id="{6500612D-8057-48D0-ACBD-DD6B37BE2C0D}"/>
              </a:ext>
            </a:extLst>
          </p:cNvPr>
          <p:cNvSpPr/>
          <p:nvPr/>
        </p:nvSpPr>
        <p:spPr>
          <a:xfrm>
            <a:off x="297039" y="2210967"/>
            <a:ext cx="5528990" cy="1506156"/>
          </a:xfrm>
          <a:prstGeom prst="rect">
            <a:avLst/>
          </a:prstGeom>
          <a:solidFill>
            <a:schemeClr val="accent6">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17E84B1F-14B0-4B99-8353-F60727E053E6}"/>
              </a:ext>
            </a:extLst>
          </p:cNvPr>
          <p:cNvSpPr/>
          <p:nvPr/>
        </p:nvSpPr>
        <p:spPr>
          <a:xfrm>
            <a:off x="297039" y="1088616"/>
            <a:ext cx="5528989" cy="958738"/>
          </a:xfrm>
          <a:prstGeom prst="rect">
            <a:avLst/>
          </a:prstGeom>
          <a:solidFill>
            <a:schemeClr val="accent1">
              <a:alpha val="31445"/>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Rounded Corners 3">
            <a:extLst>
              <a:ext uri="{FF2B5EF4-FFF2-40B4-BE49-F238E27FC236}">
                <a16:creationId xmlns:a16="http://schemas.microsoft.com/office/drawing/2014/main" id="{042A3CDC-AB73-4787-8F29-74FA29371808}"/>
              </a:ext>
            </a:extLst>
          </p:cNvPr>
          <p:cNvSpPr/>
          <p:nvPr/>
        </p:nvSpPr>
        <p:spPr>
          <a:xfrm>
            <a:off x="299257" y="253324"/>
            <a:ext cx="5459160" cy="542606"/>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Shiny App</a:t>
            </a:r>
          </a:p>
        </p:txBody>
      </p:sp>
      <p:sp>
        <p:nvSpPr>
          <p:cNvPr id="8" name="TextBox 7">
            <a:extLst>
              <a:ext uri="{FF2B5EF4-FFF2-40B4-BE49-F238E27FC236}">
                <a16:creationId xmlns:a16="http://schemas.microsoft.com/office/drawing/2014/main" id="{A37EE11E-EBAD-44C7-AEF4-2902D63A45C6}"/>
              </a:ext>
            </a:extLst>
          </p:cNvPr>
          <p:cNvSpPr txBox="1"/>
          <p:nvPr/>
        </p:nvSpPr>
        <p:spPr>
          <a:xfrm>
            <a:off x="3566004" y="1382178"/>
            <a:ext cx="419866" cy="369332"/>
          </a:xfrm>
          <a:prstGeom prst="rect">
            <a:avLst/>
          </a:prstGeom>
          <a:noFill/>
        </p:spPr>
        <p:txBody>
          <a:bodyPr wrap="square" rtlCol="0">
            <a:spAutoFit/>
          </a:bodyPr>
          <a:lstStyle/>
          <a:p>
            <a:r>
              <a:rPr lang="en-US" dirty="0"/>
              <a:t>…</a:t>
            </a:r>
          </a:p>
        </p:txBody>
      </p:sp>
      <p:cxnSp>
        <p:nvCxnSpPr>
          <p:cNvPr id="12" name="Straight Arrow Connector 11">
            <a:extLst>
              <a:ext uri="{FF2B5EF4-FFF2-40B4-BE49-F238E27FC236}">
                <a16:creationId xmlns:a16="http://schemas.microsoft.com/office/drawing/2014/main" id="{14BDB5A5-F81F-4E25-A06A-C75AF02DFAE6}"/>
              </a:ext>
            </a:extLst>
          </p:cNvPr>
          <p:cNvCxnSpPr>
            <a:cxnSpLocks/>
          </p:cNvCxnSpPr>
          <p:nvPr/>
        </p:nvCxnSpPr>
        <p:spPr>
          <a:xfrm flipV="1">
            <a:off x="3041662" y="795930"/>
            <a:ext cx="0" cy="29606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7" name="Straight Arrow Connector 16">
            <a:extLst>
              <a:ext uri="{FF2B5EF4-FFF2-40B4-BE49-F238E27FC236}">
                <a16:creationId xmlns:a16="http://schemas.microsoft.com/office/drawing/2014/main" id="{5C9BFA5A-A1AD-4069-9298-0959F9E639EF}"/>
              </a:ext>
            </a:extLst>
          </p:cNvPr>
          <p:cNvCxnSpPr>
            <a:cxnSpLocks/>
          </p:cNvCxnSpPr>
          <p:nvPr/>
        </p:nvCxnSpPr>
        <p:spPr>
          <a:xfrm flipV="1">
            <a:off x="4868464" y="1884345"/>
            <a:ext cx="0" cy="341619"/>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29" name="TextBox 28">
            <a:extLst>
              <a:ext uri="{FF2B5EF4-FFF2-40B4-BE49-F238E27FC236}">
                <a16:creationId xmlns:a16="http://schemas.microsoft.com/office/drawing/2014/main" id="{67263E28-9AB8-4247-8580-F1A893D849AD}"/>
              </a:ext>
            </a:extLst>
          </p:cNvPr>
          <p:cNvSpPr txBox="1"/>
          <p:nvPr/>
        </p:nvSpPr>
        <p:spPr>
          <a:xfrm>
            <a:off x="5843426" y="1072075"/>
            <a:ext cx="5740116" cy="923330"/>
          </a:xfrm>
          <a:prstGeom prst="rect">
            <a:avLst/>
          </a:prstGeom>
          <a:noFill/>
        </p:spPr>
        <p:txBody>
          <a:bodyPr wrap="square" rtlCol="0">
            <a:spAutoFit/>
          </a:bodyPr>
          <a:lstStyle/>
          <a:p>
            <a:r>
              <a:rPr lang="en-US" dirty="0">
                <a:cs typeface="Courier New" panose="02070309020205020404" pitchFamily="49" charset="0"/>
              </a:rPr>
              <a:t># Make list of all charts in specific location</a:t>
            </a:r>
          </a:p>
          <a:p>
            <a:r>
              <a:rPr lang="en-US" dirty="0">
                <a:cs typeface="Courier New" panose="02070309020205020404" pitchFamily="49" charset="0"/>
              </a:rPr>
              <a:t># Specify ‘path’ or ‘package’ - ‘</a:t>
            </a:r>
            <a:r>
              <a:rPr lang="en-US" dirty="0" err="1">
                <a:cs typeface="Courier New" panose="02070309020205020404" pitchFamily="49" charset="0"/>
              </a:rPr>
              <a:t>safetyCharts</a:t>
            </a:r>
            <a:r>
              <a:rPr lang="en-US" dirty="0">
                <a:cs typeface="Courier New" panose="02070309020205020404" pitchFamily="49" charset="0"/>
              </a:rPr>
              <a:t>’ = default</a:t>
            </a:r>
          </a:p>
          <a:p>
            <a:r>
              <a:rPr lang="en-US" dirty="0" err="1">
                <a:latin typeface="Courier New" panose="02070309020205020404" pitchFamily="49" charset="0"/>
                <a:cs typeface="Courier New" panose="02070309020205020404" pitchFamily="49" charset="0"/>
              </a:rPr>
              <a:t>myCharts</a:t>
            </a:r>
            <a:r>
              <a:rPr lang="en-US" dirty="0">
                <a:latin typeface="Courier New" panose="02070309020205020404" pitchFamily="49" charset="0"/>
                <a:cs typeface="Courier New" panose="02070309020205020404" pitchFamily="49" charset="0"/>
              </a:rPr>
              <a:t>&lt;-</a:t>
            </a:r>
            <a:r>
              <a:rPr lang="en-US" dirty="0" err="1">
                <a:latin typeface="Courier New" panose="02070309020205020404" pitchFamily="49" charset="0"/>
                <a:cs typeface="Courier New" panose="02070309020205020404" pitchFamily="49" charset="0"/>
              </a:rPr>
              <a:t>makeChartConfig</a:t>
            </a:r>
            <a:r>
              <a:rPr lang="en-US" dirty="0">
                <a:latin typeface="Courier New" panose="02070309020205020404" pitchFamily="49" charset="0"/>
                <a:cs typeface="Courier New" panose="02070309020205020404" pitchFamily="49" charset="0"/>
              </a:rPr>
              <a:t>()</a:t>
            </a:r>
          </a:p>
        </p:txBody>
      </p:sp>
      <p:sp>
        <p:nvSpPr>
          <p:cNvPr id="31" name="Rectangle: Rounded Corners 30">
            <a:extLst>
              <a:ext uri="{FF2B5EF4-FFF2-40B4-BE49-F238E27FC236}">
                <a16:creationId xmlns:a16="http://schemas.microsoft.com/office/drawing/2014/main" id="{7839DB83-DBC3-4263-AD59-625C01BD28CB}"/>
              </a:ext>
            </a:extLst>
          </p:cNvPr>
          <p:cNvSpPr/>
          <p:nvPr/>
        </p:nvSpPr>
        <p:spPr>
          <a:xfrm>
            <a:off x="2596639" y="2526678"/>
            <a:ext cx="1109870" cy="53140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400" dirty="0"/>
              <a:t>domain</a:t>
            </a:r>
            <a:endParaRPr lang="en-US" dirty="0"/>
          </a:p>
          <a:p>
            <a:pPr algn="ctr"/>
            <a:r>
              <a:rPr lang="en-US" dirty="0">
                <a:latin typeface="Courier New" panose="02070309020205020404" pitchFamily="49" charset="0"/>
                <a:cs typeface="Courier New" panose="02070309020205020404" pitchFamily="49" charset="0"/>
              </a:rPr>
              <a:t>‘labs’</a:t>
            </a:r>
          </a:p>
        </p:txBody>
      </p:sp>
      <p:sp>
        <p:nvSpPr>
          <p:cNvPr id="45" name="TextBox 44">
            <a:extLst>
              <a:ext uri="{FF2B5EF4-FFF2-40B4-BE49-F238E27FC236}">
                <a16:creationId xmlns:a16="http://schemas.microsoft.com/office/drawing/2014/main" id="{5D02A620-A2E6-4FAA-BFF0-7A0F395343D9}"/>
              </a:ext>
            </a:extLst>
          </p:cNvPr>
          <p:cNvSpPr txBox="1"/>
          <p:nvPr/>
        </p:nvSpPr>
        <p:spPr>
          <a:xfrm>
            <a:off x="5843426" y="2640879"/>
            <a:ext cx="5217056" cy="923330"/>
          </a:xfrm>
          <a:prstGeom prst="rect">
            <a:avLst/>
          </a:prstGeom>
          <a:noFill/>
        </p:spPr>
        <p:txBody>
          <a:bodyPr wrap="square" rtlCol="0">
            <a:spAutoFit/>
          </a:bodyPr>
          <a:lstStyle/>
          <a:p>
            <a:r>
              <a:rPr lang="en-US" dirty="0"/>
              <a:t># Add a Single Chart (usually saved as </a:t>
            </a:r>
            <a:r>
              <a:rPr lang="en-US" dirty="0" err="1"/>
              <a:t>yaml</a:t>
            </a:r>
            <a:r>
              <a:rPr lang="en-US" dirty="0"/>
              <a:t>)</a:t>
            </a:r>
          </a:p>
          <a:p>
            <a:r>
              <a:rPr lang="en-US" dirty="0"/>
              <a:t># Automatically called for </a:t>
            </a:r>
            <a:r>
              <a:rPr lang="en-US" dirty="0" err="1"/>
              <a:t>yaml</a:t>
            </a:r>
            <a:r>
              <a:rPr lang="en-US" dirty="0"/>
              <a:t> in </a:t>
            </a:r>
            <a:r>
              <a:rPr lang="en-US" dirty="0">
                <a:cs typeface="Courier New" panose="02070309020205020404" pitchFamily="49" charset="0"/>
              </a:rPr>
              <a:t>‘path’/‘package’ </a:t>
            </a:r>
            <a:endParaRPr lang="en-US" dirty="0"/>
          </a:p>
          <a:p>
            <a:r>
              <a:rPr lang="en-US" dirty="0" err="1">
                <a:latin typeface="Courier New" panose="02070309020205020404" pitchFamily="49" charset="0"/>
                <a:cs typeface="Courier New" panose="02070309020205020404" pitchFamily="49" charset="0"/>
              </a:rPr>
              <a:t>myCharts$newChart</a:t>
            </a:r>
            <a:r>
              <a:rPr lang="en-US" dirty="0">
                <a:latin typeface="Courier New" panose="02070309020205020404" pitchFamily="49" charset="0"/>
                <a:cs typeface="Courier New" panose="02070309020205020404" pitchFamily="49" charset="0"/>
              </a:rPr>
              <a:t>&lt;-</a:t>
            </a:r>
            <a:r>
              <a:rPr lang="en-US" dirty="0" err="1">
                <a:latin typeface="Courier New" panose="02070309020205020404" pitchFamily="49" charset="0"/>
                <a:cs typeface="Courier New" panose="02070309020205020404" pitchFamily="49" charset="0"/>
              </a:rPr>
              <a:t>read_yaml</a:t>
            </a:r>
            <a:r>
              <a:rPr lang="en-US" dirty="0">
                <a:latin typeface="Courier New" panose="02070309020205020404" pitchFamily="49" charset="0"/>
                <a:cs typeface="Courier New" panose="02070309020205020404" pitchFamily="49" charset="0"/>
              </a:rPr>
              <a:t>(path)</a:t>
            </a:r>
          </a:p>
        </p:txBody>
      </p:sp>
      <p:cxnSp>
        <p:nvCxnSpPr>
          <p:cNvPr id="54" name="Straight Arrow Connector 53">
            <a:extLst>
              <a:ext uri="{FF2B5EF4-FFF2-40B4-BE49-F238E27FC236}">
                <a16:creationId xmlns:a16="http://schemas.microsoft.com/office/drawing/2014/main" id="{F79C7E33-832E-40E2-A94A-20964F632A69}"/>
              </a:ext>
            </a:extLst>
          </p:cNvPr>
          <p:cNvCxnSpPr>
            <a:cxnSpLocks/>
          </p:cNvCxnSpPr>
          <p:nvPr/>
        </p:nvCxnSpPr>
        <p:spPr>
          <a:xfrm flipV="1">
            <a:off x="3739237" y="3657139"/>
            <a:ext cx="0" cy="236906"/>
          </a:xfrm>
          <a:prstGeom prst="straightConnector1">
            <a:avLst/>
          </a:prstGeom>
          <a:ln w="254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217F3F23-05A6-4552-A25D-04EA9A25DD7B}"/>
              </a:ext>
            </a:extLst>
          </p:cNvPr>
          <p:cNvSpPr txBox="1"/>
          <p:nvPr/>
        </p:nvSpPr>
        <p:spPr>
          <a:xfrm>
            <a:off x="5826027" y="262230"/>
            <a:ext cx="5045763" cy="646331"/>
          </a:xfrm>
          <a:prstGeom prst="rect">
            <a:avLst/>
          </a:prstGeom>
          <a:noFill/>
        </p:spPr>
        <p:txBody>
          <a:bodyPr wrap="square">
            <a:spAutoFit/>
          </a:bodyPr>
          <a:lstStyle/>
          <a:p>
            <a:pPr eaLnBrk="0" fontAlgn="base" hangingPunct="0">
              <a:spcBef>
                <a:spcPct val="0"/>
              </a:spcBef>
              <a:spcAft>
                <a:spcPct val="0"/>
              </a:spcAft>
            </a:pPr>
            <a:r>
              <a:rPr lang="en-US" dirty="0">
                <a:cs typeface="Courier New" panose="02070309020205020404" pitchFamily="49" charset="0"/>
              </a:rPr>
              <a:t># Start </a:t>
            </a:r>
            <a:r>
              <a:rPr lang="en-US" dirty="0" err="1">
                <a:cs typeface="Courier New" panose="02070309020205020404" pitchFamily="49" charset="0"/>
              </a:rPr>
              <a:t>safetyGraphics</a:t>
            </a:r>
            <a:r>
              <a:rPr lang="en-US" dirty="0">
                <a:cs typeface="Courier New" panose="02070309020205020404" pitchFamily="49" charset="0"/>
              </a:rPr>
              <a:t> Shiny App with custom charts</a:t>
            </a:r>
            <a:endParaRPr kumimoji="0" lang="en-US" altLang="en-US" sz="1800" b="0" i="0" u="none" strike="noStrike" cap="none" normalizeH="0" baseline="0" dirty="0">
              <a:ln>
                <a:noFill/>
              </a:ln>
              <a:solidFill>
                <a:srgbClr val="24292E"/>
              </a:solidFill>
              <a:effectLst/>
              <a:latin typeface="Courier New" panose="02070309020205020404" pitchFamily="49" charset="0"/>
              <a:ea typeface="ui-monospace"/>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err="1">
                <a:ln>
                  <a:noFill/>
                </a:ln>
                <a:solidFill>
                  <a:srgbClr val="24292E"/>
                </a:solidFill>
                <a:effectLst/>
                <a:latin typeface="Courier New" panose="02070309020205020404" pitchFamily="49" charset="0"/>
                <a:ea typeface="ui-monospace"/>
                <a:cs typeface="Courier New" panose="02070309020205020404" pitchFamily="49" charset="0"/>
              </a:rPr>
              <a:t>safetyGraphicsApp</a:t>
            </a:r>
            <a:r>
              <a:rPr kumimoji="0" lang="en-US" altLang="en-US" sz="1800" b="0" i="0" u="none" strike="noStrike" cap="none" normalizeH="0" baseline="0" dirty="0">
                <a:ln>
                  <a:noFill/>
                </a:ln>
                <a:solidFill>
                  <a:srgbClr val="24292E"/>
                </a:solidFill>
                <a:effectLst/>
                <a:latin typeface="Courier New" panose="02070309020205020404" pitchFamily="49" charset="0"/>
                <a:ea typeface="ui-monospace"/>
                <a:cs typeface="Courier New" panose="02070309020205020404" pitchFamily="49" charset="0"/>
              </a:rPr>
              <a:t>(charts=</a:t>
            </a:r>
            <a:r>
              <a:rPr kumimoji="0" lang="en-US" altLang="en-US" sz="1800" b="0" i="0" u="none" strike="noStrike" cap="none" normalizeH="0" baseline="0" dirty="0" err="1">
                <a:ln>
                  <a:noFill/>
                </a:ln>
                <a:solidFill>
                  <a:srgbClr val="24292E"/>
                </a:solidFill>
                <a:effectLst/>
                <a:latin typeface="Courier New" panose="02070309020205020404" pitchFamily="49" charset="0"/>
                <a:ea typeface="ui-monospace"/>
                <a:cs typeface="Courier New" panose="02070309020205020404" pitchFamily="49" charset="0"/>
              </a:rPr>
              <a:t>myCharts</a:t>
            </a:r>
            <a:r>
              <a:rPr kumimoji="0" lang="en-US" altLang="en-US" sz="1800" b="0" i="0" u="none" strike="noStrike" cap="none" normalizeH="0" baseline="0" dirty="0">
                <a:ln>
                  <a:noFill/>
                </a:ln>
                <a:solidFill>
                  <a:srgbClr val="24292E"/>
                </a:solidFill>
                <a:effectLst/>
                <a:latin typeface="Courier New" panose="02070309020205020404" pitchFamily="49" charset="0"/>
                <a:ea typeface="ui-monospace"/>
                <a:cs typeface="Courier New" panose="02070309020205020404" pitchFamily="49" charset="0"/>
              </a:rPr>
              <a:t>)</a:t>
            </a:r>
            <a:r>
              <a:rPr kumimoji="0" lang="en-US" altLang="en-US" sz="18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 </a:t>
            </a:r>
          </a:p>
        </p:txBody>
      </p:sp>
      <p:sp>
        <p:nvSpPr>
          <p:cNvPr id="82" name="TextBox 81">
            <a:extLst>
              <a:ext uri="{FF2B5EF4-FFF2-40B4-BE49-F238E27FC236}">
                <a16:creationId xmlns:a16="http://schemas.microsoft.com/office/drawing/2014/main" id="{F3BAE4EA-67C3-4B9A-A2AE-5845FF7618CF}"/>
              </a:ext>
            </a:extLst>
          </p:cNvPr>
          <p:cNvSpPr txBox="1"/>
          <p:nvPr/>
        </p:nvSpPr>
        <p:spPr>
          <a:xfrm>
            <a:off x="5826027" y="5697784"/>
            <a:ext cx="5459131" cy="646331"/>
          </a:xfrm>
          <a:prstGeom prst="rect">
            <a:avLst/>
          </a:prstGeom>
          <a:noFill/>
        </p:spPr>
        <p:txBody>
          <a:bodyPr wrap="square" rtlCol="0">
            <a:spAutoFit/>
          </a:bodyPr>
          <a:lstStyle/>
          <a:p>
            <a:r>
              <a:rPr lang="en-US" dirty="0"/>
              <a:t># Data and Setting inputs used in main() and </a:t>
            </a:r>
            <a:r>
              <a:rPr lang="en-US" dirty="0" err="1"/>
              <a:t>init</a:t>
            </a:r>
            <a:r>
              <a:rPr lang="en-US" dirty="0"/>
              <a:t>()</a:t>
            </a:r>
          </a:p>
          <a:p>
            <a:r>
              <a:rPr lang="en-US" dirty="0"/>
              <a:t># reactive() in shiny app, but not in exported code.</a:t>
            </a:r>
          </a:p>
        </p:txBody>
      </p:sp>
      <p:sp>
        <p:nvSpPr>
          <p:cNvPr id="43" name="Rectangle: Rounded Corners 30">
            <a:extLst>
              <a:ext uri="{FF2B5EF4-FFF2-40B4-BE49-F238E27FC236}">
                <a16:creationId xmlns:a16="http://schemas.microsoft.com/office/drawing/2014/main" id="{79DB34B6-76E9-A947-BDE8-AAE6855AB33F}"/>
              </a:ext>
            </a:extLst>
          </p:cNvPr>
          <p:cNvSpPr/>
          <p:nvPr/>
        </p:nvSpPr>
        <p:spPr>
          <a:xfrm>
            <a:off x="373995" y="2509468"/>
            <a:ext cx="2031117" cy="53140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400" dirty="0"/>
              <a:t>name</a:t>
            </a:r>
            <a:endParaRPr lang="en-US" dirty="0"/>
          </a:p>
          <a:p>
            <a:pPr algn="ct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newChart</a:t>
            </a:r>
            <a:r>
              <a:rPr lang="en-US" dirty="0">
                <a:latin typeface="Courier New" panose="02070309020205020404" pitchFamily="49" charset="0"/>
                <a:cs typeface="Courier New" panose="02070309020205020404" pitchFamily="49" charset="0"/>
              </a:rPr>
              <a:t>’</a:t>
            </a:r>
          </a:p>
        </p:txBody>
      </p:sp>
      <p:sp>
        <p:nvSpPr>
          <p:cNvPr id="52" name="Rectangle: Rounded Corners 30">
            <a:extLst>
              <a:ext uri="{FF2B5EF4-FFF2-40B4-BE49-F238E27FC236}">
                <a16:creationId xmlns:a16="http://schemas.microsoft.com/office/drawing/2014/main" id="{02CA3ACB-0D4F-3F42-87A2-469649BE57E1}"/>
              </a:ext>
            </a:extLst>
          </p:cNvPr>
          <p:cNvSpPr/>
          <p:nvPr/>
        </p:nvSpPr>
        <p:spPr>
          <a:xfrm>
            <a:off x="3797427" y="2526678"/>
            <a:ext cx="1937684" cy="53140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400" dirty="0"/>
              <a:t>type</a:t>
            </a:r>
            <a:endParaRPr lang="en-US" dirty="0"/>
          </a:p>
          <a:p>
            <a:pPr algn="ct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htmlwidget</a:t>
            </a:r>
            <a:r>
              <a:rPr lang="en-US" dirty="0">
                <a:latin typeface="Courier New" panose="02070309020205020404" pitchFamily="49" charset="0"/>
                <a:cs typeface="Courier New" panose="02070309020205020404" pitchFamily="49" charset="0"/>
              </a:rPr>
              <a:t>’</a:t>
            </a:r>
          </a:p>
        </p:txBody>
      </p:sp>
      <p:sp>
        <p:nvSpPr>
          <p:cNvPr id="57" name="Rectangle: Rounded Corners 30">
            <a:extLst>
              <a:ext uri="{FF2B5EF4-FFF2-40B4-BE49-F238E27FC236}">
                <a16:creationId xmlns:a16="http://schemas.microsoft.com/office/drawing/2014/main" id="{139C051C-611B-294E-92C6-3C037D11D995}"/>
              </a:ext>
            </a:extLst>
          </p:cNvPr>
          <p:cNvSpPr/>
          <p:nvPr/>
        </p:nvSpPr>
        <p:spPr>
          <a:xfrm>
            <a:off x="1298678" y="3125736"/>
            <a:ext cx="1501716" cy="531403"/>
          </a:xfrm>
          <a:prstGeom prst="roundRect">
            <a:avLst/>
          </a:prstGeom>
          <a:solidFill>
            <a:schemeClr val="accent6"/>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400" dirty="0"/>
              <a:t>workflow</a:t>
            </a:r>
            <a:endParaRPr lang="en-US" dirty="0"/>
          </a:p>
          <a:p>
            <a:pPr algn="ctr"/>
            <a:r>
              <a:rPr lang="en-US" dirty="0">
                <a:latin typeface="Courier New" panose="02070309020205020404" pitchFamily="49" charset="0"/>
                <a:cs typeface="Courier New" panose="02070309020205020404" pitchFamily="49" charset="0"/>
              </a:rPr>
              <a:t>list(…)</a:t>
            </a:r>
          </a:p>
        </p:txBody>
      </p:sp>
      <p:sp>
        <p:nvSpPr>
          <p:cNvPr id="59" name="Rectangle: Rounded Corners 30">
            <a:extLst>
              <a:ext uri="{FF2B5EF4-FFF2-40B4-BE49-F238E27FC236}">
                <a16:creationId xmlns:a16="http://schemas.microsoft.com/office/drawing/2014/main" id="{1DFD28DB-24B6-7C4B-9E61-9D4D6C3F5001}"/>
              </a:ext>
            </a:extLst>
          </p:cNvPr>
          <p:cNvSpPr/>
          <p:nvPr/>
        </p:nvSpPr>
        <p:spPr>
          <a:xfrm>
            <a:off x="3025079" y="3129882"/>
            <a:ext cx="1501716" cy="531403"/>
          </a:xfrm>
          <a:prstGeom prst="roundRect">
            <a:avLst/>
          </a:prstGeom>
          <a:solidFill>
            <a:schemeClr val="accent2"/>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400" dirty="0"/>
              <a:t>functions</a:t>
            </a:r>
            <a:endParaRPr lang="en-US" dirty="0"/>
          </a:p>
          <a:p>
            <a:pPr algn="ctr"/>
            <a:r>
              <a:rPr lang="en-US" dirty="0">
                <a:latin typeface="Courier New" panose="02070309020205020404" pitchFamily="49" charset="0"/>
                <a:cs typeface="Courier New" panose="02070309020205020404" pitchFamily="49" charset="0"/>
              </a:rPr>
              <a:t>list(…)</a:t>
            </a:r>
          </a:p>
        </p:txBody>
      </p:sp>
      <p:sp>
        <p:nvSpPr>
          <p:cNvPr id="68" name="TextBox 67">
            <a:extLst>
              <a:ext uri="{FF2B5EF4-FFF2-40B4-BE49-F238E27FC236}">
                <a16:creationId xmlns:a16="http://schemas.microsoft.com/office/drawing/2014/main" id="{56DD6FF1-C739-9641-BC35-0893E2605DAE}"/>
              </a:ext>
            </a:extLst>
          </p:cNvPr>
          <p:cNvSpPr txBox="1"/>
          <p:nvPr/>
        </p:nvSpPr>
        <p:spPr>
          <a:xfrm>
            <a:off x="5826028" y="3907083"/>
            <a:ext cx="5904598" cy="1477328"/>
          </a:xfrm>
          <a:prstGeom prst="rect">
            <a:avLst/>
          </a:prstGeom>
          <a:noFill/>
        </p:spPr>
        <p:txBody>
          <a:bodyPr wrap="square" rtlCol="0">
            <a:spAutoFit/>
          </a:bodyPr>
          <a:lstStyle/>
          <a:p>
            <a:r>
              <a:rPr lang="en-US" dirty="0"/>
              <a:t># Bind list of functions to a chart </a:t>
            </a:r>
          </a:p>
          <a:p>
            <a:r>
              <a:rPr lang="en-US" dirty="0"/>
              <a:t># Specified by </a:t>
            </a:r>
            <a:r>
              <a:rPr lang="en-US" dirty="0" err="1"/>
              <a:t>chart$workflow</a:t>
            </a:r>
            <a:r>
              <a:rPr lang="en-US" dirty="0"/>
              <a:t>, </a:t>
            </a:r>
            <a:r>
              <a:rPr lang="en-US" dirty="0" err="1"/>
              <a:t>chart$type</a:t>
            </a:r>
            <a:r>
              <a:rPr lang="en-US" dirty="0"/>
              <a:t> &amp; </a:t>
            </a:r>
            <a:r>
              <a:rPr lang="en-US" dirty="0" err="1"/>
              <a:t>chart$package</a:t>
            </a:r>
            <a:endParaRPr lang="en-US" dirty="0">
              <a:latin typeface="Courier New" panose="02070309020205020404" pitchFamily="49" charset="0"/>
              <a:cs typeface="Courier New" panose="02070309020205020404" pitchFamily="49" charset="0"/>
            </a:endParaRPr>
          </a:p>
          <a:p>
            <a:r>
              <a:rPr lang="en-US" dirty="0"/>
              <a:t># Automatically called for </a:t>
            </a:r>
            <a:r>
              <a:rPr lang="en-US" dirty="0" err="1"/>
              <a:t>yaml</a:t>
            </a:r>
            <a:r>
              <a:rPr lang="en-US" dirty="0"/>
              <a:t> in </a:t>
            </a:r>
            <a:r>
              <a:rPr lang="en-US" dirty="0">
                <a:cs typeface="Courier New" panose="02070309020205020404" pitchFamily="49" charset="0"/>
              </a:rPr>
              <a:t>‘path’/‘package’ </a:t>
            </a:r>
            <a:endParaRPr lang="en-US" dirty="0">
              <a:latin typeface="Courier New" panose="02070309020205020404" pitchFamily="49" charset="0"/>
              <a:cs typeface="Courier New" panose="02070309020205020404" pitchFamily="49" charset="0"/>
            </a:endParaRPr>
          </a:p>
          <a:p>
            <a:r>
              <a:rPr lang="en-US" dirty="0" err="1">
                <a:latin typeface="Courier New" panose="02070309020205020404" pitchFamily="49" charset="0"/>
                <a:cs typeface="Courier New" panose="02070309020205020404" pitchFamily="49" charset="0"/>
              </a:rPr>
              <a:t>myCharts$newChart</a:t>
            </a:r>
            <a:r>
              <a:rPr lang="en-US" dirty="0">
                <a:latin typeface="Courier New" panose="02070309020205020404" pitchFamily="49" charset="0"/>
                <a:cs typeface="Courier New" panose="02070309020205020404" pitchFamily="49" charset="0"/>
              </a:rPr>
              <a:t>&lt;-</a:t>
            </a:r>
            <a:r>
              <a:rPr lang="en-US" dirty="0" err="1">
                <a:latin typeface="Courier New" panose="02070309020205020404" pitchFamily="49" charset="0"/>
                <a:cs typeface="Courier New" panose="02070309020205020404" pitchFamily="49" charset="0"/>
              </a:rPr>
              <a:t>prepareChart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myCharts$newChart</a:t>
            </a:r>
            <a:r>
              <a:rPr lang="en-US" dirty="0">
                <a:latin typeface="Courier New" panose="02070309020205020404" pitchFamily="49" charset="0"/>
                <a:cs typeface="Courier New" panose="02070309020205020404" pitchFamily="49" charset="0"/>
              </a:rPr>
              <a:t>)</a:t>
            </a:r>
          </a:p>
        </p:txBody>
      </p:sp>
      <p:cxnSp>
        <p:nvCxnSpPr>
          <p:cNvPr id="73" name="Straight Arrow Connector 72">
            <a:extLst>
              <a:ext uri="{FF2B5EF4-FFF2-40B4-BE49-F238E27FC236}">
                <a16:creationId xmlns:a16="http://schemas.microsoft.com/office/drawing/2014/main" id="{BA1B9691-2415-5549-BDF7-C552EB940AB3}"/>
              </a:ext>
            </a:extLst>
          </p:cNvPr>
          <p:cNvCxnSpPr>
            <a:cxnSpLocks/>
          </p:cNvCxnSpPr>
          <p:nvPr/>
        </p:nvCxnSpPr>
        <p:spPr>
          <a:xfrm>
            <a:off x="2131594" y="3657139"/>
            <a:ext cx="0" cy="236906"/>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79" name="Rectangle: Rounded Corners 30">
            <a:extLst>
              <a:ext uri="{FF2B5EF4-FFF2-40B4-BE49-F238E27FC236}">
                <a16:creationId xmlns:a16="http://schemas.microsoft.com/office/drawing/2014/main" id="{0266E99E-55A7-9344-86AF-1C3501534B83}"/>
              </a:ext>
            </a:extLst>
          </p:cNvPr>
          <p:cNvSpPr/>
          <p:nvPr/>
        </p:nvSpPr>
        <p:spPr>
          <a:xfrm>
            <a:off x="391587" y="4200042"/>
            <a:ext cx="1624013" cy="531403"/>
          </a:xfrm>
          <a:prstGeom prst="roundRect">
            <a:avLst/>
          </a:prstGeom>
          <a:solidFill>
            <a:schemeClr val="accent2"/>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400" dirty="0" err="1"/>
              <a:t>ui</a:t>
            </a:r>
            <a:endParaRPr lang="en-US" sz="1400" dirty="0"/>
          </a:p>
          <a:p>
            <a:pPr algn="ctr"/>
            <a:r>
              <a:rPr lang="en-US" dirty="0">
                <a:latin typeface="Courier New" panose="02070309020205020404" pitchFamily="49" charset="0"/>
                <a:cs typeface="Courier New" panose="02070309020205020404" pitchFamily="49" charset="0"/>
              </a:rPr>
              <a:t>function()</a:t>
            </a:r>
          </a:p>
        </p:txBody>
      </p:sp>
      <p:sp>
        <p:nvSpPr>
          <p:cNvPr id="80" name="Rectangle: Rounded Corners 30">
            <a:extLst>
              <a:ext uri="{FF2B5EF4-FFF2-40B4-BE49-F238E27FC236}">
                <a16:creationId xmlns:a16="http://schemas.microsoft.com/office/drawing/2014/main" id="{FE45FCDC-6B00-C94C-A60C-3F5CCA35A1D1}"/>
              </a:ext>
            </a:extLst>
          </p:cNvPr>
          <p:cNvSpPr/>
          <p:nvPr/>
        </p:nvSpPr>
        <p:spPr>
          <a:xfrm>
            <a:off x="2094507" y="4191450"/>
            <a:ext cx="1624013" cy="531403"/>
          </a:xfrm>
          <a:prstGeom prst="roundRect">
            <a:avLst/>
          </a:prstGeom>
          <a:solidFill>
            <a:schemeClr val="accent2"/>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400" dirty="0"/>
              <a:t>server</a:t>
            </a:r>
            <a:endParaRPr lang="en-US" dirty="0"/>
          </a:p>
          <a:p>
            <a:pPr algn="ctr"/>
            <a:r>
              <a:rPr lang="en-US" dirty="0">
                <a:latin typeface="Courier New" panose="02070309020205020404" pitchFamily="49" charset="0"/>
                <a:cs typeface="Courier New" panose="02070309020205020404" pitchFamily="49" charset="0"/>
              </a:rPr>
              <a:t>function()</a:t>
            </a:r>
          </a:p>
        </p:txBody>
      </p:sp>
      <p:sp>
        <p:nvSpPr>
          <p:cNvPr id="83" name="Rectangle: Rounded Corners 30">
            <a:extLst>
              <a:ext uri="{FF2B5EF4-FFF2-40B4-BE49-F238E27FC236}">
                <a16:creationId xmlns:a16="http://schemas.microsoft.com/office/drawing/2014/main" id="{66073266-ABA1-584C-959F-3F53DD0BA3A7}"/>
              </a:ext>
            </a:extLst>
          </p:cNvPr>
          <p:cNvSpPr/>
          <p:nvPr/>
        </p:nvSpPr>
        <p:spPr>
          <a:xfrm>
            <a:off x="3797427" y="4205118"/>
            <a:ext cx="1624013" cy="531403"/>
          </a:xfrm>
          <a:prstGeom prst="roundRect">
            <a:avLst/>
          </a:prstGeom>
          <a:solidFill>
            <a:schemeClr val="accent2"/>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400" dirty="0" err="1"/>
              <a:t>init</a:t>
            </a:r>
            <a:endParaRPr lang="en-US" dirty="0"/>
          </a:p>
          <a:p>
            <a:pPr algn="ctr"/>
            <a:r>
              <a:rPr lang="en-US" dirty="0">
                <a:latin typeface="Courier New" panose="02070309020205020404" pitchFamily="49" charset="0"/>
                <a:cs typeface="Courier New" panose="02070309020205020404" pitchFamily="49" charset="0"/>
              </a:rPr>
              <a:t>function()</a:t>
            </a:r>
          </a:p>
        </p:txBody>
      </p:sp>
      <p:sp>
        <p:nvSpPr>
          <p:cNvPr id="84" name="Rectangle: Rounded Corners 30">
            <a:extLst>
              <a:ext uri="{FF2B5EF4-FFF2-40B4-BE49-F238E27FC236}">
                <a16:creationId xmlns:a16="http://schemas.microsoft.com/office/drawing/2014/main" id="{4D035594-1031-BB4E-AD74-3FAD03B9113A}"/>
              </a:ext>
            </a:extLst>
          </p:cNvPr>
          <p:cNvSpPr/>
          <p:nvPr/>
        </p:nvSpPr>
        <p:spPr>
          <a:xfrm>
            <a:off x="373995" y="4820532"/>
            <a:ext cx="3805492" cy="531403"/>
          </a:xfrm>
          <a:prstGeom prst="roundRect">
            <a:avLst/>
          </a:prstGeom>
          <a:solidFill>
            <a:schemeClr val="accent2"/>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400" dirty="0"/>
              <a:t>main</a:t>
            </a:r>
            <a:endParaRPr lang="en-US" dirty="0"/>
          </a:p>
          <a:p>
            <a:pPr algn="ctr"/>
            <a:r>
              <a:rPr lang="en-US" dirty="0">
                <a:latin typeface="Courier New" panose="02070309020205020404" pitchFamily="49" charset="0"/>
                <a:cs typeface="Courier New" panose="02070309020205020404" pitchFamily="49" charset="0"/>
              </a:rPr>
              <a:t>function(</a:t>
            </a:r>
            <a:r>
              <a:rPr lang="en-US" dirty="0">
                <a:solidFill>
                  <a:srgbClr val="7030A0"/>
                </a:solidFill>
                <a:latin typeface="Courier New" panose="02070309020205020404" pitchFamily="49" charset="0"/>
                <a:cs typeface="Courier New" panose="02070309020205020404" pitchFamily="49" charset="0"/>
              </a:rPr>
              <a:t>data</a:t>
            </a:r>
            <a:r>
              <a:rPr lang="en-US" dirty="0">
                <a:latin typeface="Courier New" panose="02070309020205020404" pitchFamily="49" charset="0"/>
                <a:cs typeface="Courier New" panose="02070309020205020404" pitchFamily="49" charset="0"/>
              </a:rPr>
              <a:t>, </a:t>
            </a:r>
            <a:r>
              <a:rPr lang="en-US" dirty="0">
                <a:solidFill>
                  <a:srgbClr val="7030A0"/>
                </a:solidFill>
                <a:latin typeface="Courier New" panose="02070309020205020404" pitchFamily="49" charset="0"/>
                <a:cs typeface="Courier New" panose="02070309020205020404" pitchFamily="49" charset="0"/>
              </a:rPr>
              <a:t>settings</a:t>
            </a:r>
            <a:r>
              <a:rPr lang="en-US" dirty="0">
                <a:latin typeface="Courier New" panose="02070309020205020404" pitchFamily="49" charset="0"/>
                <a:cs typeface="Courier New" panose="02070309020205020404" pitchFamily="49" charset="0"/>
              </a:rPr>
              <a:t>)</a:t>
            </a:r>
          </a:p>
        </p:txBody>
      </p:sp>
      <p:sp>
        <p:nvSpPr>
          <p:cNvPr id="85" name="Rectangle: Rounded Corners 30">
            <a:extLst>
              <a:ext uri="{FF2B5EF4-FFF2-40B4-BE49-F238E27FC236}">
                <a16:creationId xmlns:a16="http://schemas.microsoft.com/office/drawing/2014/main" id="{5023C0FF-59EB-3946-BB05-06E772D66CF8}"/>
              </a:ext>
            </a:extLst>
          </p:cNvPr>
          <p:cNvSpPr/>
          <p:nvPr/>
        </p:nvSpPr>
        <p:spPr>
          <a:xfrm>
            <a:off x="373995" y="5775530"/>
            <a:ext cx="2320268" cy="531403"/>
          </a:xfrm>
          <a:prstGeom prst="roundRect">
            <a:avLst/>
          </a:prstGeom>
          <a:solidFill>
            <a:srgbClr val="7030A0"/>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400" dirty="0"/>
              <a:t>data</a:t>
            </a:r>
          </a:p>
          <a:p>
            <a:pPr algn="ctr"/>
            <a:r>
              <a:rPr lang="en-US" dirty="0">
                <a:latin typeface="Courier New" panose="02070309020205020404" pitchFamily="49" charset="0"/>
                <a:cs typeface="Courier New" panose="02070309020205020404" pitchFamily="49" charset="0"/>
              </a:rPr>
              <a:t>list(df1,df2,…)</a:t>
            </a:r>
          </a:p>
        </p:txBody>
      </p:sp>
      <p:sp>
        <p:nvSpPr>
          <p:cNvPr id="92" name="Rectangle: Rounded Corners 30">
            <a:extLst>
              <a:ext uri="{FF2B5EF4-FFF2-40B4-BE49-F238E27FC236}">
                <a16:creationId xmlns:a16="http://schemas.microsoft.com/office/drawing/2014/main" id="{F51C3E84-12AA-2048-AE5B-84F823F2E970}"/>
              </a:ext>
            </a:extLst>
          </p:cNvPr>
          <p:cNvSpPr/>
          <p:nvPr/>
        </p:nvSpPr>
        <p:spPr>
          <a:xfrm>
            <a:off x="2739821" y="5777064"/>
            <a:ext cx="3040648" cy="531403"/>
          </a:xfrm>
          <a:prstGeom prst="roundRect">
            <a:avLst/>
          </a:prstGeom>
          <a:solidFill>
            <a:srgbClr val="7030A0"/>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400" dirty="0"/>
              <a:t>settings</a:t>
            </a:r>
          </a:p>
          <a:p>
            <a:pPr algn="ctr"/>
            <a:r>
              <a:rPr lang="en-US" dirty="0">
                <a:latin typeface="Courier New" panose="02070309020205020404" pitchFamily="49" charset="0"/>
                <a:cs typeface="Courier New" panose="02070309020205020404" pitchFamily="49" charset="0"/>
              </a:rPr>
              <a:t>list(list1,list2,…)</a:t>
            </a:r>
          </a:p>
        </p:txBody>
      </p:sp>
      <p:cxnSp>
        <p:nvCxnSpPr>
          <p:cNvPr id="93" name="Straight Arrow Connector 92">
            <a:extLst>
              <a:ext uri="{FF2B5EF4-FFF2-40B4-BE49-F238E27FC236}">
                <a16:creationId xmlns:a16="http://schemas.microsoft.com/office/drawing/2014/main" id="{3B72F7C5-6586-AB42-8882-DA173CCDA7AA}"/>
              </a:ext>
            </a:extLst>
          </p:cNvPr>
          <p:cNvCxnSpPr>
            <a:cxnSpLocks/>
          </p:cNvCxnSpPr>
          <p:nvPr/>
        </p:nvCxnSpPr>
        <p:spPr>
          <a:xfrm flipV="1">
            <a:off x="2131594" y="5351936"/>
            <a:ext cx="0" cy="423594"/>
          </a:xfrm>
          <a:prstGeom prst="straightConnector1">
            <a:avLst/>
          </a:prstGeom>
          <a:ln>
            <a:solidFill>
              <a:srgbClr val="7030A0"/>
            </a:solidFill>
            <a:prstDash val="sysDot"/>
            <a:tailEnd type="triangle"/>
          </a:ln>
        </p:spPr>
        <p:style>
          <a:lnRef idx="3">
            <a:schemeClr val="accent6"/>
          </a:lnRef>
          <a:fillRef idx="0">
            <a:schemeClr val="accent6"/>
          </a:fillRef>
          <a:effectRef idx="2">
            <a:schemeClr val="accent6"/>
          </a:effectRef>
          <a:fontRef idx="minor">
            <a:schemeClr val="tx1"/>
          </a:fontRef>
        </p:style>
      </p:cxnSp>
      <p:cxnSp>
        <p:nvCxnSpPr>
          <p:cNvPr id="97" name="Straight Arrow Connector 96">
            <a:extLst>
              <a:ext uri="{FF2B5EF4-FFF2-40B4-BE49-F238E27FC236}">
                <a16:creationId xmlns:a16="http://schemas.microsoft.com/office/drawing/2014/main" id="{A00C8F8D-47D6-FF45-858D-DDA5D90C1A7E}"/>
              </a:ext>
            </a:extLst>
          </p:cNvPr>
          <p:cNvCxnSpPr>
            <a:cxnSpLocks/>
          </p:cNvCxnSpPr>
          <p:nvPr/>
        </p:nvCxnSpPr>
        <p:spPr>
          <a:xfrm flipV="1">
            <a:off x="3288184" y="5351936"/>
            <a:ext cx="0" cy="423593"/>
          </a:xfrm>
          <a:prstGeom prst="straightConnector1">
            <a:avLst/>
          </a:prstGeom>
          <a:ln>
            <a:solidFill>
              <a:srgbClr val="7030A0"/>
            </a:solidFill>
            <a:prstDash val="sysDot"/>
            <a:tailEnd type="triangle"/>
          </a:ln>
        </p:spPr>
        <p:style>
          <a:lnRef idx="3">
            <a:schemeClr val="accent6"/>
          </a:lnRef>
          <a:fillRef idx="0">
            <a:schemeClr val="accent6"/>
          </a:fillRef>
          <a:effectRef idx="2">
            <a:schemeClr val="accent6"/>
          </a:effectRef>
          <a:fontRef idx="minor">
            <a:schemeClr val="tx1"/>
          </a:fontRef>
        </p:style>
      </p:cxnSp>
      <p:sp>
        <p:nvSpPr>
          <p:cNvPr id="107" name="Rectangle 106">
            <a:extLst>
              <a:ext uri="{FF2B5EF4-FFF2-40B4-BE49-F238E27FC236}">
                <a16:creationId xmlns:a16="http://schemas.microsoft.com/office/drawing/2014/main" id="{58A18C0D-0D4E-AF47-B679-2675052FBCAF}"/>
              </a:ext>
            </a:extLst>
          </p:cNvPr>
          <p:cNvSpPr/>
          <p:nvPr/>
        </p:nvSpPr>
        <p:spPr>
          <a:xfrm>
            <a:off x="296168" y="2190036"/>
            <a:ext cx="2509020" cy="276999"/>
          </a:xfrm>
          <a:prstGeom prst="rect">
            <a:avLst/>
          </a:prstGeom>
        </p:spPr>
        <p:txBody>
          <a:bodyPr wrap="none">
            <a:spAutoFit/>
          </a:bodyPr>
          <a:lstStyle/>
          <a:p>
            <a:r>
              <a:rPr lang="en-US" altLang="en-US" sz="1200" dirty="0" err="1">
                <a:solidFill>
                  <a:srgbClr val="24292E"/>
                </a:solidFill>
                <a:latin typeface="Courier New" panose="02070309020205020404" pitchFamily="49" charset="0"/>
                <a:ea typeface="ui-monospace"/>
                <a:cs typeface="Courier New" panose="02070309020205020404" pitchFamily="49" charset="0"/>
              </a:rPr>
              <a:t>myCharts$newChart</a:t>
            </a:r>
            <a:r>
              <a:rPr lang="en-US" altLang="en-US" sz="1200" dirty="0">
                <a:solidFill>
                  <a:srgbClr val="24292E"/>
                </a:solidFill>
                <a:latin typeface="Courier New" panose="02070309020205020404" pitchFamily="49" charset="0"/>
                <a:ea typeface="ui-monospace"/>
                <a:cs typeface="Courier New" panose="02070309020205020404" pitchFamily="49" charset="0"/>
              </a:rPr>
              <a:t> list()</a:t>
            </a:r>
            <a:endParaRPr lang="en-US" sz="1200" dirty="0"/>
          </a:p>
        </p:txBody>
      </p:sp>
      <p:sp>
        <p:nvSpPr>
          <p:cNvPr id="108" name="Rectangle 107">
            <a:extLst>
              <a:ext uri="{FF2B5EF4-FFF2-40B4-BE49-F238E27FC236}">
                <a16:creationId xmlns:a16="http://schemas.microsoft.com/office/drawing/2014/main" id="{58B1457B-4BD4-7E40-B102-F541B966EEF3}"/>
              </a:ext>
            </a:extLst>
          </p:cNvPr>
          <p:cNvSpPr/>
          <p:nvPr/>
        </p:nvSpPr>
        <p:spPr>
          <a:xfrm>
            <a:off x="279639" y="1069896"/>
            <a:ext cx="1579278" cy="276999"/>
          </a:xfrm>
          <a:prstGeom prst="rect">
            <a:avLst/>
          </a:prstGeom>
        </p:spPr>
        <p:txBody>
          <a:bodyPr wrap="none">
            <a:spAutoFit/>
          </a:bodyPr>
          <a:lstStyle/>
          <a:p>
            <a:r>
              <a:rPr lang="en-US" altLang="en-US" sz="1200" dirty="0" err="1">
                <a:solidFill>
                  <a:srgbClr val="24292E"/>
                </a:solidFill>
                <a:latin typeface="Courier New" panose="02070309020205020404" pitchFamily="49" charset="0"/>
                <a:ea typeface="ui-monospace"/>
                <a:cs typeface="Courier New" panose="02070309020205020404" pitchFamily="49" charset="0"/>
              </a:rPr>
              <a:t>myCharts</a:t>
            </a:r>
            <a:r>
              <a:rPr lang="en-US" altLang="en-US" sz="1200" dirty="0">
                <a:solidFill>
                  <a:srgbClr val="24292E"/>
                </a:solidFill>
                <a:latin typeface="Courier New" panose="02070309020205020404" pitchFamily="49" charset="0"/>
                <a:ea typeface="ui-monospace"/>
                <a:cs typeface="Courier New" panose="02070309020205020404" pitchFamily="49" charset="0"/>
              </a:rPr>
              <a:t> list()</a:t>
            </a:r>
            <a:endParaRPr lang="en-US" sz="1200" dirty="0"/>
          </a:p>
        </p:txBody>
      </p:sp>
      <p:sp>
        <p:nvSpPr>
          <p:cNvPr id="114" name="Rectangle 113">
            <a:extLst>
              <a:ext uri="{FF2B5EF4-FFF2-40B4-BE49-F238E27FC236}">
                <a16:creationId xmlns:a16="http://schemas.microsoft.com/office/drawing/2014/main" id="{0F2B31A0-31D4-1A42-BBA4-B678D942968F}"/>
              </a:ext>
            </a:extLst>
          </p:cNvPr>
          <p:cNvSpPr/>
          <p:nvPr/>
        </p:nvSpPr>
        <p:spPr>
          <a:xfrm>
            <a:off x="296168" y="3881037"/>
            <a:ext cx="3438762" cy="276999"/>
          </a:xfrm>
          <a:prstGeom prst="rect">
            <a:avLst/>
          </a:prstGeom>
        </p:spPr>
        <p:txBody>
          <a:bodyPr wrap="none">
            <a:spAutoFit/>
          </a:bodyPr>
          <a:lstStyle/>
          <a:p>
            <a:r>
              <a:rPr lang="en-US" altLang="en-US" sz="1200" dirty="0" err="1">
                <a:solidFill>
                  <a:srgbClr val="24292E"/>
                </a:solidFill>
                <a:latin typeface="Courier New" panose="02070309020205020404" pitchFamily="49" charset="0"/>
                <a:ea typeface="ui-monospace"/>
                <a:cs typeface="Courier New" panose="02070309020205020404" pitchFamily="49" charset="0"/>
              </a:rPr>
              <a:t>myCharts$newChart$functions</a:t>
            </a:r>
            <a:r>
              <a:rPr lang="en-US" altLang="en-US" sz="1200" dirty="0">
                <a:solidFill>
                  <a:srgbClr val="24292E"/>
                </a:solidFill>
                <a:latin typeface="Courier New" panose="02070309020205020404" pitchFamily="49" charset="0"/>
                <a:ea typeface="ui-monospace"/>
                <a:cs typeface="Courier New" panose="02070309020205020404" pitchFamily="49" charset="0"/>
              </a:rPr>
              <a:t> list()</a:t>
            </a:r>
            <a:endParaRPr lang="en-US" sz="1200" dirty="0"/>
          </a:p>
        </p:txBody>
      </p:sp>
      <p:sp>
        <p:nvSpPr>
          <p:cNvPr id="118" name="Rectangle: Rounded Corners 30">
            <a:extLst>
              <a:ext uri="{FF2B5EF4-FFF2-40B4-BE49-F238E27FC236}">
                <a16:creationId xmlns:a16="http://schemas.microsoft.com/office/drawing/2014/main" id="{E7B6F2FA-D407-E44A-BD14-E0F8687A10EE}"/>
              </a:ext>
            </a:extLst>
          </p:cNvPr>
          <p:cNvSpPr/>
          <p:nvPr/>
        </p:nvSpPr>
        <p:spPr>
          <a:xfrm>
            <a:off x="477651" y="1352942"/>
            <a:ext cx="1265429" cy="53140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t>aeExplorer</a:t>
            </a:r>
            <a:endParaRPr lang="en-US" dirty="0"/>
          </a:p>
          <a:p>
            <a:pPr algn="ctr"/>
            <a:r>
              <a:rPr lang="en-US" dirty="0">
                <a:latin typeface="Courier New" panose="02070309020205020404" pitchFamily="49" charset="0"/>
                <a:cs typeface="Courier New" panose="02070309020205020404" pitchFamily="49" charset="0"/>
              </a:rPr>
              <a:t>list(…)</a:t>
            </a:r>
          </a:p>
        </p:txBody>
      </p:sp>
      <p:sp>
        <p:nvSpPr>
          <p:cNvPr id="119" name="Rectangle: Rounded Corners 30">
            <a:extLst>
              <a:ext uri="{FF2B5EF4-FFF2-40B4-BE49-F238E27FC236}">
                <a16:creationId xmlns:a16="http://schemas.microsoft.com/office/drawing/2014/main" id="{96611D42-A5F2-2D4F-98F3-205719DEDBBD}"/>
              </a:ext>
            </a:extLst>
          </p:cNvPr>
          <p:cNvSpPr/>
          <p:nvPr/>
        </p:nvSpPr>
        <p:spPr>
          <a:xfrm>
            <a:off x="4179487" y="1325957"/>
            <a:ext cx="1265429" cy="53140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400" dirty="0" err="1"/>
              <a:t>newChart</a:t>
            </a:r>
            <a:endParaRPr lang="en-US" dirty="0"/>
          </a:p>
          <a:p>
            <a:pPr algn="ctr"/>
            <a:r>
              <a:rPr lang="en-US" dirty="0">
                <a:latin typeface="Courier New" panose="02070309020205020404" pitchFamily="49" charset="0"/>
                <a:cs typeface="Courier New" panose="02070309020205020404" pitchFamily="49" charset="0"/>
              </a:rPr>
              <a:t>list(…)</a:t>
            </a:r>
          </a:p>
        </p:txBody>
      </p:sp>
      <p:sp>
        <p:nvSpPr>
          <p:cNvPr id="120" name="Rectangle: Rounded Corners 30">
            <a:extLst>
              <a:ext uri="{FF2B5EF4-FFF2-40B4-BE49-F238E27FC236}">
                <a16:creationId xmlns:a16="http://schemas.microsoft.com/office/drawing/2014/main" id="{BD2B42A7-F50E-014D-92BA-9853CD0F9759}"/>
              </a:ext>
            </a:extLst>
          </p:cNvPr>
          <p:cNvSpPr/>
          <p:nvPr/>
        </p:nvSpPr>
        <p:spPr>
          <a:xfrm>
            <a:off x="1825297" y="1344241"/>
            <a:ext cx="1530774" cy="53140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t>outlierModule</a:t>
            </a:r>
            <a:endParaRPr lang="en-US" dirty="0"/>
          </a:p>
          <a:p>
            <a:pPr algn="ctr"/>
            <a:r>
              <a:rPr lang="en-US" dirty="0">
                <a:latin typeface="Courier New" panose="02070309020205020404" pitchFamily="49" charset="0"/>
                <a:cs typeface="Courier New" panose="02070309020205020404" pitchFamily="49" charset="0"/>
              </a:rPr>
              <a:t>list(…)</a:t>
            </a:r>
          </a:p>
        </p:txBody>
      </p:sp>
    </p:spTree>
    <p:extLst>
      <p:ext uri="{BB962C8B-B14F-4D97-AF65-F5344CB8AC3E}">
        <p14:creationId xmlns:p14="http://schemas.microsoft.com/office/powerpoint/2010/main" val="298893945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54C0F2-6ABB-0147-9C4F-76F65DEAE543}"/>
              </a:ext>
            </a:extLst>
          </p:cNvPr>
          <p:cNvSpPr>
            <a:spLocks noGrp="1"/>
          </p:cNvSpPr>
          <p:nvPr>
            <p:ph type="title"/>
          </p:nvPr>
        </p:nvSpPr>
        <p:spPr/>
        <p:txBody>
          <a:bodyPr/>
          <a:lstStyle/>
          <a:p>
            <a:r>
              <a:rPr lang="en-US" dirty="0"/>
              <a:t>05. Adding Custom Domains</a:t>
            </a:r>
          </a:p>
        </p:txBody>
      </p:sp>
      <p:sp>
        <p:nvSpPr>
          <p:cNvPr id="3" name="Text Placeholder 2">
            <a:extLst>
              <a:ext uri="{FF2B5EF4-FFF2-40B4-BE49-F238E27FC236}">
                <a16:creationId xmlns:a16="http://schemas.microsoft.com/office/drawing/2014/main" id="{4211EDFE-A71F-CF4B-A4D5-83ABF5E62BBA}"/>
              </a:ext>
            </a:extLst>
          </p:cNvPr>
          <p:cNvSpPr>
            <a:spLocks noGrp="1"/>
          </p:cNvSpPr>
          <p:nvPr>
            <p:ph type="body" idx="1"/>
          </p:nvPr>
        </p:nvSpPr>
        <p:spPr/>
        <p:txBody>
          <a:bodyPr/>
          <a:lstStyle/>
          <a:p>
            <a:r>
              <a:rPr lang="en-US" dirty="0"/>
              <a:t>Customize `metadata` to add data domains to the app, and then create charts using the data! </a:t>
            </a:r>
          </a:p>
        </p:txBody>
      </p:sp>
    </p:spTree>
    <p:extLst>
      <p:ext uri="{BB962C8B-B14F-4D97-AF65-F5344CB8AC3E}">
        <p14:creationId xmlns:p14="http://schemas.microsoft.com/office/powerpoint/2010/main" val="422132979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10BF8C-5625-3F4F-84D0-048E9320648F}"/>
              </a:ext>
            </a:extLst>
          </p:cNvPr>
          <p:cNvSpPr>
            <a:spLocks noGrp="1"/>
          </p:cNvSpPr>
          <p:nvPr>
            <p:ph type="title"/>
          </p:nvPr>
        </p:nvSpPr>
        <p:spPr/>
        <p:txBody>
          <a:bodyPr/>
          <a:lstStyle/>
          <a:p>
            <a:r>
              <a:rPr lang="en-US" dirty="0" err="1"/>
              <a:t>safetyGraphicsApp</a:t>
            </a:r>
            <a:r>
              <a:rPr lang="en-US" dirty="0"/>
              <a:t>() – mapping</a:t>
            </a:r>
          </a:p>
        </p:txBody>
      </p:sp>
      <p:sp>
        <p:nvSpPr>
          <p:cNvPr id="7" name="TextBox 6">
            <a:extLst>
              <a:ext uri="{FF2B5EF4-FFF2-40B4-BE49-F238E27FC236}">
                <a16:creationId xmlns:a16="http://schemas.microsoft.com/office/drawing/2014/main" id="{66BF65C4-E572-AA47-86C6-06965F47988E}"/>
              </a:ext>
            </a:extLst>
          </p:cNvPr>
          <p:cNvSpPr txBox="1"/>
          <p:nvPr/>
        </p:nvSpPr>
        <p:spPr>
          <a:xfrm>
            <a:off x="3160800" y="1506022"/>
            <a:ext cx="1333891" cy="369332"/>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wrap="none" rtlCol="0">
            <a:spAutoFit/>
          </a:bodyPr>
          <a:lstStyle/>
          <a:p>
            <a:r>
              <a:rPr lang="en-US" dirty="0" err="1"/>
              <a:t>domainData</a:t>
            </a:r>
            <a:endParaRPr lang="en-US" dirty="0"/>
          </a:p>
        </p:txBody>
      </p:sp>
      <p:sp>
        <p:nvSpPr>
          <p:cNvPr id="10" name="TextBox 9">
            <a:extLst>
              <a:ext uri="{FF2B5EF4-FFF2-40B4-BE49-F238E27FC236}">
                <a16:creationId xmlns:a16="http://schemas.microsoft.com/office/drawing/2014/main" id="{091C38D0-9C6D-F243-ADBC-4EA309878B3A}"/>
              </a:ext>
            </a:extLst>
          </p:cNvPr>
          <p:cNvSpPr txBox="1"/>
          <p:nvPr/>
        </p:nvSpPr>
        <p:spPr>
          <a:xfrm>
            <a:off x="4884659" y="1506022"/>
            <a:ext cx="1019831" cy="369332"/>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wrap="none" rtlCol="0">
            <a:spAutoFit/>
          </a:bodyPr>
          <a:lstStyle/>
          <a:p>
            <a:r>
              <a:rPr lang="en-US" dirty="0"/>
              <a:t>mapping</a:t>
            </a:r>
          </a:p>
        </p:txBody>
      </p:sp>
      <p:sp>
        <p:nvSpPr>
          <p:cNvPr id="11" name="TextBox 10">
            <a:extLst>
              <a:ext uri="{FF2B5EF4-FFF2-40B4-BE49-F238E27FC236}">
                <a16:creationId xmlns:a16="http://schemas.microsoft.com/office/drawing/2014/main" id="{7DC8203E-5656-5544-9057-A217426BFB44}"/>
              </a:ext>
            </a:extLst>
          </p:cNvPr>
          <p:cNvSpPr txBox="1"/>
          <p:nvPr/>
        </p:nvSpPr>
        <p:spPr>
          <a:xfrm>
            <a:off x="6433112" y="1506022"/>
            <a:ext cx="761747" cy="369332"/>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wrap="none" rtlCol="0">
            <a:spAutoFit/>
          </a:bodyPr>
          <a:lstStyle/>
          <a:p>
            <a:r>
              <a:rPr lang="en-US" dirty="0"/>
              <a:t>charts</a:t>
            </a:r>
          </a:p>
        </p:txBody>
      </p:sp>
      <p:sp>
        <p:nvSpPr>
          <p:cNvPr id="12" name="TextBox 11">
            <a:extLst>
              <a:ext uri="{FF2B5EF4-FFF2-40B4-BE49-F238E27FC236}">
                <a16:creationId xmlns:a16="http://schemas.microsoft.com/office/drawing/2014/main" id="{70F9B107-F769-244B-9A68-CDFCC858E4A4}"/>
              </a:ext>
            </a:extLst>
          </p:cNvPr>
          <p:cNvSpPr txBox="1"/>
          <p:nvPr/>
        </p:nvSpPr>
        <p:spPr>
          <a:xfrm>
            <a:off x="7584827" y="1506022"/>
            <a:ext cx="667940"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none" rtlCol="0">
            <a:spAutoFit/>
          </a:bodyPr>
          <a:lstStyle/>
          <a:p>
            <a:r>
              <a:rPr lang="en-US" dirty="0"/>
              <a:t>meta</a:t>
            </a:r>
          </a:p>
        </p:txBody>
      </p:sp>
      <p:sp>
        <p:nvSpPr>
          <p:cNvPr id="13" name="TextBox 12">
            <a:extLst>
              <a:ext uri="{FF2B5EF4-FFF2-40B4-BE49-F238E27FC236}">
                <a16:creationId xmlns:a16="http://schemas.microsoft.com/office/drawing/2014/main" id="{630A0FC1-BC70-4848-BF4C-7CD210338090}"/>
              </a:ext>
            </a:extLst>
          </p:cNvPr>
          <p:cNvSpPr txBox="1"/>
          <p:nvPr/>
        </p:nvSpPr>
        <p:spPr>
          <a:xfrm>
            <a:off x="1060164" y="2243436"/>
            <a:ext cx="9688652" cy="2739211"/>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r>
              <a:rPr lang="en-US" sz="2800" dirty="0"/>
              <a:t>Customize charts and data configuration with `meta` parameter</a:t>
            </a:r>
          </a:p>
          <a:p>
            <a:pPr marL="285750" indent="-285750">
              <a:buFontTx/>
              <a:buChar char="-"/>
            </a:pPr>
            <a:r>
              <a:rPr lang="en-US" dirty="0"/>
              <a:t>`meta` is a </a:t>
            </a:r>
            <a:r>
              <a:rPr lang="en-US" dirty="0" err="1"/>
              <a:t>dataframe</a:t>
            </a:r>
            <a:r>
              <a:rPr lang="en-US" dirty="0"/>
              <a:t> that defines the columns and fields used in </a:t>
            </a:r>
            <a:r>
              <a:rPr lang="en-US" dirty="0" err="1"/>
              <a:t>safetyGraphics</a:t>
            </a:r>
            <a:r>
              <a:rPr lang="en-US" dirty="0"/>
              <a:t> charts</a:t>
            </a:r>
          </a:p>
          <a:p>
            <a:pPr marL="285750" indent="-285750">
              <a:buFontTx/>
              <a:buChar char="-"/>
            </a:pPr>
            <a:r>
              <a:rPr lang="en-US" dirty="0"/>
              <a:t>A default set of metadata for Adverse events (‘</a:t>
            </a:r>
            <a:r>
              <a:rPr lang="en-US" dirty="0" err="1"/>
              <a:t>aes</a:t>
            </a:r>
            <a:r>
              <a:rPr lang="en-US" dirty="0"/>
              <a:t>’), lab results (‘labs’) and demographics (‘dm’) is included as `</a:t>
            </a:r>
            <a:r>
              <a:rPr lang="en-US" dirty="0" err="1"/>
              <a:t>safetyGraphics</a:t>
            </a:r>
            <a:r>
              <a:rPr lang="en-US" dirty="0"/>
              <a:t>::meta`</a:t>
            </a:r>
          </a:p>
          <a:p>
            <a:pPr marL="285750" indent="-285750">
              <a:buFontTx/>
              <a:buChar char="-"/>
            </a:pPr>
            <a:r>
              <a:rPr lang="en-US" dirty="0"/>
              <a:t>Determines which data domains are included in the app.</a:t>
            </a:r>
          </a:p>
          <a:p>
            <a:pPr marL="285750" indent="-285750">
              <a:buFontTx/>
              <a:buChar char="-"/>
            </a:pPr>
            <a:r>
              <a:rPr lang="en-US" dirty="0"/>
              <a:t>Populates mapping tab in shiny app. </a:t>
            </a:r>
          </a:p>
          <a:p>
            <a:pPr lvl="2"/>
            <a:r>
              <a:rPr lang="en-US" dirty="0"/>
              <a:t>`labs`, `dm` and `</a:t>
            </a:r>
            <a:r>
              <a:rPr lang="en-US" dirty="0" err="1"/>
              <a:t>aes`</a:t>
            </a:r>
            <a:r>
              <a:rPr lang="en-US" dirty="0"/>
              <a:t> domains included by default</a:t>
            </a:r>
          </a:p>
          <a:p>
            <a:pPr lvl="2"/>
            <a:r>
              <a:rPr lang="en-US" dirty="0"/>
              <a:t>New domains are added when found in `meta`</a:t>
            </a:r>
          </a:p>
          <a:p>
            <a:pPr marL="285750" indent="-285750">
              <a:buFontTx/>
              <a:buChar char="-"/>
            </a:pPr>
            <a:endParaRPr lang="en-US" dirty="0"/>
          </a:p>
        </p:txBody>
      </p:sp>
    </p:spTree>
    <p:extLst>
      <p:ext uri="{BB962C8B-B14F-4D97-AF65-F5344CB8AC3E}">
        <p14:creationId xmlns:p14="http://schemas.microsoft.com/office/powerpoint/2010/main" val="237349158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D0F151D-F27E-174B-9E25-B9D79B4D615B}"/>
              </a:ext>
            </a:extLst>
          </p:cNvPr>
          <p:cNvPicPr>
            <a:picLocks noChangeAspect="1"/>
          </p:cNvPicPr>
          <p:nvPr/>
        </p:nvPicPr>
        <p:blipFill>
          <a:blip r:embed="rId3"/>
          <a:stretch>
            <a:fillRect/>
          </a:stretch>
        </p:blipFill>
        <p:spPr>
          <a:xfrm>
            <a:off x="1589763" y="1253357"/>
            <a:ext cx="8403838" cy="5559821"/>
          </a:xfrm>
          <a:prstGeom prst="rect">
            <a:avLst/>
          </a:prstGeom>
        </p:spPr>
      </p:pic>
      <p:sp>
        <p:nvSpPr>
          <p:cNvPr id="4" name="TextBox 3">
            <a:extLst>
              <a:ext uri="{FF2B5EF4-FFF2-40B4-BE49-F238E27FC236}">
                <a16:creationId xmlns:a16="http://schemas.microsoft.com/office/drawing/2014/main" id="{53F2650D-2A4F-844E-ACD8-D5709E597B21}"/>
              </a:ext>
            </a:extLst>
          </p:cNvPr>
          <p:cNvSpPr txBox="1"/>
          <p:nvPr/>
        </p:nvSpPr>
        <p:spPr>
          <a:xfrm>
            <a:off x="103909" y="358306"/>
            <a:ext cx="11984181" cy="646331"/>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p>
            <a:r>
              <a:rPr lang="en-US" dirty="0">
                <a:solidFill>
                  <a:srgbClr val="D4D4D4"/>
                </a:solidFill>
                <a:latin typeface="Menlo" panose="020B0609030804020204" pitchFamily="49" charset="0"/>
              </a:rPr>
              <a:t>&gt; </a:t>
            </a:r>
            <a:r>
              <a:rPr lang="en-US" dirty="0">
                <a:solidFill>
                  <a:srgbClr val="9CDCFE"/>
                </a:solidFill>
                <a:latin typeface="Menlo" panose="020B0609030804020204" pitchFamily="49" charset="0"/>
              </a:rPr>
              <a:t># view default metadata</a:t>
            </a:r>
            <a:endParaRPr lang="en-US" dirty="0">
              <a:solidFill>
                <a:srgbClr val="D4D4D4"/>
              </a:solidFill>
              <a:latin typeface="Menlo" panose="020B0609030804020204" pitchFamily="49" charset="0"/>
            </a:endParaRPr>
          </a:p>
          <a:p>
            <a:r>
              <a:rPr lang="en-US" dirty="0">
                <a:solidFill>
                  <a:srgbClr val="D4D4D4"/>
                </a:solidFill>
                <a:latin typeface="Menlo" panose="020B0609030804020204" pitchFamily="49" charset="0"/>
              </a:rPr>
              <a:t>&gt; </a:t>
            </a:r>
            <a:r>
              <a:rPr lang="en-US" dirty="0">
                <a:solidFill>
                  <a:srgbClr val="9CDCFE"/>
                </a:solidFill>
                <a:latin typeface="Menlo" panose="020B0609030804020204" pitchFamily="49" charset="0"/>
              </a:rPr>
              <a:t>View(</a:t>
            </a:r>
            <a:r>
              <a:rPr lang="en-US" dirty="0" err="1">
                <a:solidFill>
                  <a:srgbClr val="9CDCFE"/>
                </a:solidFill>
                <a:latin typeface="Menlo" panose="020B0609030804020204" pitchFamily="49" charset="0"/>
              </a:rPr>
              <a:t>safetyGraphics</a:t>
            </a:r>
            <a:r>
              <a:rPr lang="en-US" dirty="0">
                <a:solidFill>
                  <a:srgbClr val="9CDCFE"/>
                </a:solidFill>
                <a:latin typeface="Menlo" panose="020B0609030804020204" pitchFamily="49" charset="0"/>
              </a:rPr>
              <a:t>::meta)</a:t>
            </a:r>
          </a:p>
        </p:txBody>
      </p:sp>
    </p:spTree>
    <p:extLst>
      <p:ext uri="{BB962C8B-B14F-4D97-AF65-F5344CB8AC3E}">
        <p14:creationId xmlns:p14="http://schemas.microsoft.com/office/powerpoint/2010/main" val="422851828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DAB66A-6512-8C4C-B1A8-4585C79D8D87}"/>
              </a:ext>
            </a:extLst>
          </p:cNvPr>
          <p:cNvSpPr>
            <a:spLocks noGrp="1"/>
          </p:cNvSpPr>
          <p:nvPr>
            <p:ph type="title"/>
          </p:nvPr>
        </p:nvSpPr>
        <p:spPr/>
        <p:txBody>
          <a:bodyPr>
            <a:normAutofit/>
          </a:bodyPr>
          <a:lstStyle/>
          <a:p>
            <a:r>
              <a:rPr lang="en-US" sz="2800" dirty="0"/>
              <a:t>?</a:t>
            </a:r>
            <a:r>
              <a:rPr lang="en-US" sz="2800" dirty="0" err="1"/>
              <a:t>safetyGraphics</a:t>
            </a:r>
            <a:r>
              <a:rPr lang="en-US" sz="2800" dirty="0"/>
              <a:t>::meta</a:t>
            </a:r>
            <a:br>
              <a:rPr lang="en-US" dirty="0"/>
            </a:br>
            <a:r>
              <a:rPr lang="en-US" dirty="0"/>
              <a:t>Metadata Column Definitions </a:t>
            </a:r>
          </a:p>
        </p:txBody>
      </p:sp>
      <p:pic>
        <p:nvPicPr>
          <p:cNvPr id="4" name="Picture 3">
            <a:extLst>
              <a:ext uri="{FF2B5EF4-FFF2-40B4-BE49-F238E27FC236}">
                <a16:creationId xmlns:a16="http://schemas.microsoft.com/office/drawing/2014/main" id="{22F83BCA-F742-7043-9C4A-7AEDF59ED46F}"/>
              </a:ext>
            </a:extLst>
          </p:cNvPr>
          <p:cNvPicPr>
            <a:picLocks noChangeAspect="1"/>
          </p:cNvPicPr>
          <p:nvPr/>
        </p:nvPicPr>
        <p:blipFill>
          <a:blip r:embed="rId3"/>
          <a:stretch>
            <a:fillRect/>
          </a:stretch>
        </p:blipFill>
        <p:spPr>
          <a:xfrm>
            <a:off x="2419200" y="1625330"/>
            <a:ext cx="5891332" cy="4807869"/>
          </a:xfrm>
          <a:prstGeom prst="rect">
            <a:avLst/>
          </a:prstGeom>
        </p:spPr>
      </p:pic>
    </p:spTree>
    <p:extLst>
      <p:ext uri="{BB962C8B-B14F-4D97-AF65-F5344CB8AC3E}">
        <p14:creationId xmlns:p14="http://schemas.microsoft.com/office/powerpoint/2010/main" val="354753957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D55AD6-903A-0B46-AAE9-B03586300662}"/>
              </a:ext>
            </a:extLst>
          </p:cNvPr>
          <p:cNvSpPr>
            <a:spLocks noGrp="1"/>
          </p:cNvSpPr>
          <p:nvPr>
            <p:ph type="title"/>
          </p:nvPr>
        </p:nvSpPr>
        <p:spPr/>
        <p:txBody>
          <a:bodyPr/>
          <a:lstStyle/>
          <a:p>
            <a:r>
              <a:rPr lang="en-US" dirty="0"/>
              <a:t>Creating a Chart in a Custom Domain</a:t>
            </a:r>
          </a:p>
        </p:txBody>
      </p:sp>
      <p:sp>
        <p:nvSpPr>
          <p:cNvPr id="4" name="TextBox 3">
            <a:extLst>
              <a:ext uri="{FF2B5EF4-FFF2-40B4-BE49-F238E27FC236}">
                <a16:creationId xmlns:a16="http://schemas.microsoft.com/office/drawing/2014/main" id="{6D381B0B-A10C-674F-BFE8-A6BD1565F3FA}"/>
              </a:ext>
            </a:extLst>
          </p:cNvPr>
          <p:cNvSpPr txBox="1"/>
          <p:nvPr/>
        </p:nvSpPr>
        <p:spPr>
          <a:xfrm>
            <a:off x="460012" y="1644926"/>
            <a:ext cx="4712999" cy="1477328"/>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p>
            <a:r>
              <a:rPr lang="en-US" dirty="0" err="1">
                <a:solidFill>
                  <a:srgbClr val="9CDCFE"/>
                </a:solidFill>
                <a:latin typeface="Menlo" panose="020B0609030804020204" pitchFamily="49" charset="0"/>
              </a:rPr>
              <a:t>safetyGraphicsApp</a:t>
            </a:r>
            <a:r>
              <a:rPr lang="en-US" dirty="0">
                <a:solidFill>
                  <a:srgbClr val="D4D4D4"/>
                </a:solidFill>
                <a:latin typeface="Menlo" panose="020B0609030804020204" pitchFamily="49" charset="0"/>
              </a:rPr>
              <a:t>(</a:t>
            </a:r>
          </a:p>
          <a:p>
            <a:r>
              <a:rPr lang="en-US" dirty="0">
                <a:solidFill>
                  <a:srgbClr val="9CDCFE"/>
                </a:solidFill>
                <a:latin typeface="Menlo" panose="020B0609030804020204" pitchFamily="49" charset="0"/>
              </a:rPr>
              <a:t>  meta</a:t>
            </a:r>
            <a:r>
              <a:rPr lang="en-US" dirty="0">
                <a:solidFill>
                  <a:srgbClr val="D4D4D4"/>
                </a:solidFill>
                <a:latin typeface="Menlo" panose="020B0609030804020204" pitchFamily="49" charset="0"/>
              </a:rPr>
              <a:t>=</a:t>
            </a:r>
            <a:r>
              <a:rPr lang="en-US" dirty="0" err="1">
                <a:solidFill>
                  <a:srgbClr val="9CDCFE"/>
                </a:solidFill>
                <a:latin typeface="Menlo" panose="020B0609030804020204" pitchFamily="49" charset="0"/>
              </a:rPr>
              <a:t>ecg_meta</a:t>
            </a:r>
            <a:r>
              <a:rPr lang="en-US" dirty="0">
                <a:solidFill>
                  <a:srgbClr val="D4D4D4"/>
                </a:solidFill>
                <a:latin typeface="Menlo" panose="020B0609030804020204" pitchFamily="49" charset="0"/>
              </a:rPr>
              <a:t>,</a:t>
            </a:r>
          </a:p>
          <a:p>
            <a:r>
              <a:rPr lang="en-US" dirty="0">
                <a:solidFill>
                  <a:srgbClr val="9CDCFE"/>
                </a:solidFill>
                <a:latin typeface="Menlo" panose="020B0609030804020204" pitchFamily="49" charset="0"/>
              </a:rPr>
              <a:t>  charts</a:t>
            </a:r>
            <a:r>
              <a:rPr lang="en-US" dirty="0">
                <a:solidFill>
                  <a:srgbClr val="D4D4D4"/>
                </a:solidFill>
                <a:latin typeface="Menlo" panose="020B0609030804020204" pitchFamily="49" charset="0"/>
              </a:rPr>
              <a:t>=</a:t>
            </a:r>
            <a:r>
              <a:rPr lang="en-US" dirty="0" err="1">
                <a:solidFill>
                  <a:srgbClr val="9CDCFE"/>
                </a:solidFill>
                <a:latin typeface="Menlo" panose="020B0609030804020204" pitchFamily="49" charset="0"/>
              </a:rPr>
              <a:t>ecg_chart</a:t>
            </a:r>
            <a:r>
              <a:rPr lang="en-US" dirty="0">
                <a:solidFill>
                  <a:srgbClr val="D4D4D4"/>
                </a:solidFill>
                <a:latin typeface="Menlo" panose="020B0609030804020204" pitchFamily="49" charset="0"/>
              </a:rPr>
              <a:t>,</a:t>
            </a:r>
          </a:p>
          <a:p>
            <a:r>
              <a:rPr lang="en-US" dirty="0">
                <a:solidFill>
                  <a:srgbClr val="9CDCFE"/>
                </a:solidFill>
                <a:latin typeface="Menlo" panose="020B0609030804020204" pitchFamily="49" charset="0"/>
              </a:rPr>
              <a:t>  </a:t>
            </a:r>
            <a:r>
              <a:rPr lang="en-US" dirty="0" err="1">
                <a:solidFill>
                  <a:srgbClr val="9CDCFE"/>
                </a:solidFill>
                <a:latin typeface="Menlo" panose="020B0609030804020204" pitchFamily="49" charset="0"/>
              </a:rPr>
              <a:t>domainData</a:t>
            </a:r>
            <a:r>
              <a:rPr lang="en-US" dirty="0">
                <a:solidFill>
                  <a:srgbClr val="D4D4D4"/>
                </a:solidFill>
                <a:latin typeface="Menlo" panose="020B0609030804020204" pitchFamily="49" charset="0"/>
              </a:rPr>
              <a:t>=</a:t>
            </a:r>
            <a:r>
              <a:rPr lang="en-US" dirty="0">
                <a:solidFill>
                  <a:srgbClr val="569CD6"/>
                </a:solidFill>
                <a:latin typeface="Menlo" panose="020B0609030804020204" pitchFamily="49" charset="0"/>
              </a:rPr>
              <a:t>list</a:t>
            </a:r>
            <a:r>
              <a:rPr lang="en-US" dirty="0">
                <a:solidFill>
                  <a:srgbClr val="D4D4D4"/>
                </a:solidFill>
                <a:latin typeface="Menlo" panose="020B0609030804020204" pitchFamily="49" charset="0"/>
              </a:rPr>
              <a:t>(</a:t>
            </a:r>
            <a:r>
              <a:rPr lang="en-US" dirty="0" err="1">
                <a:solidFill>
                  <a:srgbClr val="9CDCFE"/>
                </a:solidFill>
                <a:latin typeface="Menlo" panose="020B0609030804020204" pitchFamily="49" charset="0"/>
              </a:rPr>
              <a:t>ecg</a:t>
            </a:r>
            <a:r>
              <a:rPr lang="en-US" dirty="0">
                <a:solidFill>
                  <a:srgbClr val="9CDCFE"/>
                </a:solidFill>
                <a:latin typeface="Menlo" panose="020B0609030804020204" pitchFamily="49" charset="0"/>
              </a:rPr>
              <a:t>=</a:t>
            </a:r>
            <a:r>
              <a:rPr lang="en-US" dirty="0" err="1">
                <a:solidFill>
                  <a:srgbClr val="9CDCFE"/>
                </a:solidFill>
                <a:latin typeface="Menlo" panose="020B0609030804020204" pitchFamily="49" charset="0"/>
              </a:rPr>
              <a:t>adeg</a:t>
            </a:r>
            <a:r>
              <a:rPr lang="en-US" dirty="0">
                <a:solidFill>
                  <a:srgbClr val="D4D4D4"/>
                </a:solidFill>
                <a:latin typeface="Menlo" panose="020B0609030804020204" pitchFamily="49" charset="0"/>
              </a:rPr>
              <a:t>)</a:t>
            </a:r>
          </a:p>
          <a:p>
            <a:r>
              <a:rPr lang="en-US" dirty="0">
                <a:solidFill>
                  <a:srgbClr val="D4D4D4"/>
                </a:solidFill>
                <a:latin typeface="Menlo" panose="020B0609030804020204" pitchFamily="49" charset="0"/>
              </a:rPr>
              <a:t>) </a:t>
            </a:r>
          </a:p>
        </p:txBody>
      </p:sp>
      <p:sp>
        <p:nvSpPr>
          <p:cNvPr id="5" name="TextBox 4">
            <a:extLst>
              <a:ext uri="{FF2B5EF4-FFF2-40B4-BE49-F238E27FC236}">
                <a16:creationId xmlns:a16="http://schemas.microsoft.com/office/drawing/2014/main" id="{0F620FFA-555E-944A-A7B5-787AB1198AE3}"/>
              </a:ext>
            </a:extLst>
          </p:cNvPr>
          <p:cNvSpPr txBox="1"/>
          <p:nvPr/>
        </p:nvSpPr>
        <p:spPr>
          <a:xfrm>
            <a:off x="3217143" y="1903451"/>
            <a:ext cx="276038" cy="307777"/>
          </a:xfrm>
          <a:prstGeom prst="rect">
            <a:avLst/>
          </a:prstGeom>
        </p:spPr>
        <p:style>
          <a:lnRef idx="2">
            <a:schemeClr val="accent4"/>
          </a:lnRef>
          <a:fillRef idx="1">
            <a:schemeClr val="lt1"/>
          </a:fillRef>
          <a:effectRef idx="0">
            <a:schemeClr val="accent4"/>
          </a:effectRef>
          <a:fontRef idx="minor">
            <a:schemeClr val="dk1"/>
          </a:fontRef>
        </p:style>
        <p:txBody>
          <a:bodyPr wrap="none" rtlCol="0">
            <a:spAutoFit/>
          </a:bodyPr>
          <a:lstStyle/>
          <a:p>
            <a:r>
              <a:rPr lang="en-US" sz="1400" dirty="0"/>
              <a:t>1</a:t>
            </a:r>
          </a:p>
        </p:txBody>
      </p:sp>
      <p:sp>
        <p:nvSpPr>
          <p:cNvPr id="6" name="TextBox 5">
            <a:extLst>
              <a:ext uri="{FF2B5EF4-FFF2-40B4-BE49-F238E27FC236}">
                <a16:creationId xmlns:a16="http://schemas.microsoft.com/office/drawing/2014/main" id="{6C669D32-1BFC-274C-B59F-A2AEC5DEE123}"/>
              </a:ext>
            </a:extLst>
          </p:cNvPr>
          <p:cNvSpPr txBox="1"/>
          <p:nvPr/>
        </p:nvSpPr>
        <p:spPr>
          <a:xfrm>
            <a:off x="3742799" y="2211228"/>
            <a:ext cx="276038" cy="307777"/>
          </a:xfrm>
          <a:prstGeom prst="rect">
            <a:avLst/>
          </a:prstGeom>
        </p:spPr>
        <p:style>
          <a:lnRef idx="2">
            <a:schemeClr val="accent4"/>
          </a:lnRef>
          <a:fillRef idx="1">
            <a:schemeClr val="lt1"/>
          </a:fillRef>
          <a:effectRef idx="0">
            <a:schemeClr val="accent4"/>
          </a:effectRef>
          <a:fontRef idx="minor">
            <a:schemeClr val="dk1"/>
          </a:fontRef>
        </p:style>
        <p:txBody>
          <a:bodyPr wrap="none" rtlCol="0">
            <a:spAutoFit/>
          </a:bodyPr>
          <a:lstStyle/>
          <a:p>
            <a:r>
              <a:rPr lang="en-US" sz="1400" dirty="0"/>
              <a:t>2</a:t>
            </a:r>
          </a:p>
        </p:txBody>
      </p:sp>
      <p:sp>
        <p:nvSpPr>
          <p:cNvPr id="7" name="TextBox 6">
            <a:extLst>
              <a:ext uri="{FF2B5EF4-FFF2-40B4-BE49-F238E27FC236}">
                <a16:creationId xmlns:a16="http://schemas.microsoft.com/office/drawing/2014/main" id="{EA3A0F72-429B-B047-B489-A24D627ABF00}"/>
              </a:ext>
            </a:extLst>
          </p:cNvPr>
          <p:cNvSpPr txBox="1"/>
          <p:nvPr/>
        </p:nvSpPr>
        <p:spPr>
          <a:xfrm>
            <a:off x="4513162" y="2553851"/>
            <a:ext cx="276038" cy="307777"/>
          </a:xfrm>
          <a:prstGeom prst="rect">
            <a:avLst/>
          </a:prstGeom>
        </p:spPr>
        <p:style>
          <a:lnRef idx="2">
            <a:schemeClr val="accent4"/>
          </a:lnRef>
          <a:fillRef idx="1">
            <a:schemeClr val="lt1"/>
          </a:fillRef>
          <a:effectRef idx="0">
            <a:schemeClr val="accent4"/>
          </a:effectRef>
          <a:fontRef idx="minor">
            <a:schemeClr val="dk1"/>
          </a:fontRef>
        </p:style>
        <p:txBody>
          <a:bodyPr wrap="none" rtlCol="0">
            <a:spAutoFit/>
          </a:bodyPr>
          <a:lstStyle/>
          <a:p>
            <a:r>
              <a:rPr lang="en-US" sz="1400" dirty="0"/>
              <a:t>3</a:t>
            </a:r>
          </a:p>
        </p:txBody>
      </p:sp>
      <p:sp>
        <p:nvSpPr>
          <p:cNvPr id="12" name="TextBox 11">
            <a:extLst>
              <a:ext uri="{FF2B5EF4-FFF2-40B4-BE49-F238E27FC236}">
                <a16:creationId xmlns:a16="http://schemas.microsoft.com/office/drawing/2014/main" id="{26D58593-70C2-B045-8B38-CA2358E82A35}"/>
              </a:ext>
            </a:extLst>
          </p:cNvPr>
          <p:cNvSpPr txBox="1"/>
          <p:nvPr/>
        </p:nvSpPr>
        <p:spPr>
          <a:xfrm>
            <a:off x="5209236" y="1630101"/>
            <a:ext cx="276038" cy="307777"/>
          </a:xfrm>
          <a:prstGeom prst="rect">
            <a:avLst/>
          </a:prstGeom>
        </p:spPr>
        <p:style>
          <a:lnRef idx="2">
            <a:schemeClr val="accent4"/>
          </a:lnRef>
          <a:fillRef idx="1">
            <a:schemeClr val="lt1"/>
          </a:fillRef>
          <a:effectRef idx="0">
            <a:schemeClr val="accent4"/>
          </a:effectRef>
          <a:fontRef idx="minor">
            <a:schemeClr val="dk1"/>
          </a:fontRef>
        </p:style>
        <p:txBody>
          <a:bodyPr wrap="none" rtlCol="0">
            <a:spAutoFit/>
          </a:bodyPr>
          <a:lstStyle/>
          <a:p>
            <a:r>
              <a:rPr lang="en-US" sz="1400" dirty="0"/>
              <a:t>1</a:t>
            </a:r>
          </a:p>
        </p:txBody>
      </p:sp>
      <p:sp>
        <p:nvSpPr>
          <p:cNvPr id="13" name="TextBox 12">
            <a:extLst>
              <a:ext uri="{FF2B5EF4-FFF2-40B4-BE49-F238E27FC236}">
                <a16:creationId xmlns:a16="http://schemas.microsoft.com/office/drawing/2014/main" id="{ACB85EB6-C370-B849-81C8-81C6B5078317}"/>
              </a:ext>
            </a:extLst>
          </p:cNvPr>
          <p:cNvSpPr txBox="1"/>
          <p:nvPr/>
        </p:nvSpPr>
        <p:spPr>
          <a:xfrm>
            <a:off x="5230836" y="3987484"/>
            <a:ext cx="276038" cy="307777"/>
          </a:xfrm>
          <a:prstGeom prst="rect">
            <a:avLst/>
          </a:prstGeom>
        </p:spPr>
        <p:style>
          <a:lnRef idx="2">
            <a:schemeClr val="accent4"/>
          </a:lnRef>
          <a:fillRef idx="1">
            <a:schemeClr val="lt1"/>
          </a:fillRef>
          <a:effectRef idx="0">
            <a:schemeClr val="accent4"/>
          </a:effectRef>
          <a:fontRef idx="minor">
            <a:schemeClr val="dk1"/>
          </a:fontRef>
        </p:style>
        <p:txBody>
          <a:bodyPr wrap="none" rtlCol="0">
            <a:spAutoFit/>
          </a:bodyPr>
          <a:lstStyle/>
          <a:p>
            <a:r>
              <a:rPr lang="en-US" sz="1400" dirty="0"/>
              <a:t>2</a:t>
            </a:r>
          </a:p>
        </p:txBody>
      </p:sp>
      <p:sp>
        <p:nvSpPr>
          <p:cNvPr id="14" name="TextBox 13">
            <a:extLst>
              <a:ext uri="{FF2B5EF4-FFF2-40B4-BE49-F238E27FC236}">
                <a16:creationId xmlns:a16="http://schemas.microsoft.com/office/drawing/2014/main" id="{E15DEE81-414C-B248-A877-0CECCBEA3F7A}"/>
              </a:ext>
            </a:extLst>
          </p:cNvPr>
          <p:cNvSpPr txBox="1"/>
          <p:nvPr/>
        </p:nvSpPr>
        <p:spPr>
          <a:xfrm>
            <a:off x="5209236" y="6037090"/>
            <a:ext cx="276038" cy="307777"/>
          </a:xfrm>
          <a:prstGeom prst="rect">
            <a:avLst/>
          </a:prstGeom>
        </p:spPr>
        <p:style>
          <a:lnRef idx="2">
            <a:schemeClr val="accent4"/>
          </a:lnRef>
          <a:fillRef idx="1">
            <a:schemeClr val="lt1"/>
          </a:fillRef>
          <a:effectRef idx="0">
            <a:schemeClr val="accent4"/>
          </a:effectRef>
          <a:fontRef idx="minor">
            <a:schemeClr val="dk1"/>
          </a:fontRef>
        </p:style>
        <p:txBody>
          <a:bodyPr wrap="none" rtlCol="0">
            <a:spAutoFit/>
          </a:bodyPr>
          <a:lstStyle/>
          <a:p>
            <a:r>
              <a:rPr lang="en-US" sz="1400" dirty="0"/>
              <a:t>3</a:t>
            </a:r>
          </a:p>
        </p:txBody>
      </p:sp>
      <p:pic>
        <p:nvPicPr>
          <p:cNvPr id="15" name="Picture 14">
            <a:extLst>
              <a:ext uri="{FF2B5EF4-FFF2-40B4-BE49-F238E27FC236}">
                <a16:creationId xmlns:a16="http://schemas.microsoft.com/office/drawing/2014/main" id="{65EAB15F-B813-AE4C-A82C-BE3A98F5E3BE}"/>
              </a:ext>
            </a:extLst>
          </p:cNvPr>
          <p:cNvPicPr>
            <a:picLocks noChangeAspect="1"/>
          </p:cNvPicPr>
          <p:nvPr/>
        </p:nvPicPr>
        <p:blipFill>
          <a:blip r:embed="rId3"/>
          <a:stretch>
            <a:fillRect/>
          </a:stretch>
        </p:blipFill>
        <p:spPr>
          <a:xfrm>
            <a:off x="5571675" y="2128395"/>
            <a:ext cx="6096000" cy="1611327"/>
          </a:xfrm>
          <a:prstGeom prst="rect">
            <a:avLst/>
          </a:prstGeom>
        </p:spPr>
      </p:pic>
      <p:pic>
        <p:nvPicPr>
          <p:cNvPr id="16" name="Picture 15">
            <a:extLst>
              <a:ext uri="{FF2B5EF4-FFF2-40B4-BE49-F238E27FC236}">
                <a16:creationId xmlns:a16="http://schemas.microsoft.com/office/drawing/2014/main" id="{661AE318-8D26-1747-BDE9-04A1006F148D}"/>
              </a:ext>
            </a:extLst>
          </p:cNvPr>
          <p:cNvPicPr>
            <a:picLocks noChangeAspect="1"/>
          </p:cNvPicPr>
          <p:nvPr/>
        </p:nvPicPr>
        <p:blipFill>
          <a:blip r:embed="rId4"/>
          <a:stretch>
            <a:fillRect/>
          </a:stretch>
        </p:blipFill>
        <p:spPr>
          <a:xfrm>
            <a:off x="5623649" y="4307951"/>
            <a:ext cx="2706775" cy="1611327"/>
          </a:xfrm>
          <a:prstGeom prst="rect">
            <a:avLst/>
          </a:prstGeom>
        </p:spPr>
      </p:pic>
      <p:sp>
        <p:nvSpPr>
          <p:cNvPr id="18" name="TextBox 17">
            <a:extLst>
              <a:ext uri="{FF2B5EF4-FFF2-40B4-BE49-F238E27FC236}">
                <a16:creationId xmlns:a16="http://schemas.microsoft.com/office/drawing/2014/main" id="{421D03AF-CA62-4146-B63A-319D4CF554D4}"/>
              </a:ext>
            </a:extLst>
          </p:cNvPr>
          <p:cNvSpPr txBox="1"/>
          <p:nvPr/>
        </p:nvSpPr>
        <p:spPr>
          <a:xfrm>
            <a:off x="5623649" y="3925929"/>
            <a:ext cx="6094800" cy="369332"/>
          </a:xfrm>
          <a:prstGeom prst="rect">
            <a:avLst/>
          </a:prstGeom>
          <a:noFill/>
        </p:spPr>
        <p:txBody>
          <a:bodyPr wrap="square">
            <a:spAutoFit/>
          </a:bodyPr>
          <a:lstStyle/>
          <a:p>
            <a:pPr marL="0" indent="0">
              <a:buNone/>
            </a:pPr>
            <a:r>
              <a:rPr lang="en-US" dirty="0"/>
              <a:t>Define a chart using the new domain</a:t>
            </a:r>
          </a:p>
        </p:txBody>
      </p:sp>
      <p:sp>
        <p:nvSpPr>
          <p:cNvPr id="20" name="TextBox 19">
            <a:extLst>
              <a:ext uri="{FF2B5EF4-FFF2-40B4-BE49-F238E27FC236}">
                <a16:creationId xmlns:a16="http://schemas.microsoft.com/office/drawing/2014/main" id="{A8245B92-1DE1-9A4C-A765-2A2D73D9EC29}"/>
              </a:ext>
            </a:extLst>
          </p:cNvPr>
          <p:cNvSpPr txBox="1"/>
          <p:nvPr/>
        </p:nvSpPr>
        <p:spPr>
          <a:xfrm>
            <a:off x="5623649" y="1596841"/>
            <a:ext cx="6094800" cy="369332"/>
          </a:xfrm>
          <a:prstGeom prst="rect">
            <a:avLst/>
          </a:prstGeom>
          <a:noFill/>
        </p:spPr>
        <p:txBody>
          <a:bodyPr wrap="square">
            <a:spAutoFit/>
          </a:bodyPr>
          <a:lstStyle/>
          <a:p>
            <a:pPr marL="0" indent="0">
              <a:buNone/>
            </a:pPr>
            <a:r>
              <a:rPr lang="en-US" dirty="0"/>
              <a:t>Create metadata for new domain  </a:t>
            </a:r>
          </a:p>
        </p:txBody>
      </p:sp>
      <p:sp>
        <p:nvSpPr>
          <p:cNvPr id="24" name="TextBox 23">
            <a:extLst>
              <a:ext uri="{FF2B5EF4-FFF2-40B4-BE49-F238E27FC236}">
                <a16:creationId xmlns:a16="http://schemas.microsoft.com/office/drawing/2014/main" id="{EB823C45-72D5-5A4A-94C1-7053BB289874}"/>
              </a:ext>
            </a:extLst>
          </p:cNvPr>
          <p:cNvSpPr txBox="1"/>
          <p:nvPr/>
        </p:nvSpPr>
        <p:spPr>
          <a:xfrm>
            <a:off x="5571675" y="6388474"/>
            <a:ext cx="6094800" cy="230832"/>
          </a:xfrm>
          <a:prstGeom prst="rect">
            <a:avLst/>
          </a:prstGeom>
          <a:solidFill>
            <a:schemeClr val="tx1"/>
          </a:solidFill>
        </p:spPr>
        <p:txBody>
          <a:bodyPr wrap="square">
            <a:spAutoFit/>
          </a:bodyPr>
          <a:lstStyle/>
          <a:p>
            <a:r>
              <a:rPr lang="en-US" sz="900" b="0" dirty="0" err="1">
                <a:solidFill>
                  <a:srgbClr val="9CDCFE"/>
                </a:solidFill>
                <a:effectLst/>
                <a:latin typeface="Menlo" panose="020B0609030804020204" pitchFamily="49" charset="0"/>
              </a:rPr>
              <a:t>adeg</a:t>
            </a:r>
            <a:r>
              <a:rPr lang="en-US" sz="900" b="0" dirty="0">
                <a:solidFill>
                  <a:srgbClr val="D4D4D4"/>
                </a:solidFill>
                <a:effectLst/>
                <a:latin typeface="Menlo" panose="020B0609030804020204" pitchFamily="49" charset="0"/>
              </a:rPr>
              <a:t> &lt;- </a:t>
            </a:r>
            <a:r>
              <a:rPr lang="en-US" sz="900" b="0" dirty="0" err="1">
                <a:solidFill>
                  <a:srgbClr val="D4D4D4"/>
                </a:solidFill>
                <a:effectLst/>
                <a:latin typeface="Menlo" panose="020B0609030804020204" pitchFamily="49" charset="0"/>
              </a:rPr>
              <a:t>readr</a:t>
            </a:r>
            <a:r>
              <a:rPr lang="en-US" sz="900" b="0" dirty="0">
                <a:solidFill>
                  <a:srgbClr val="569CD6"/>
                </a:solidFill>
                <a:effectLst/>
                <a:latin typeface="Menlo" panose="020B0609030804020204" pitchFamily="49" charset="0"/>
              </a:rPr>
              <a:t>::</a:t>
            </a:r>
            <a:r>
              <a:rPr lang="en-US" sz="900" b="0" dirty="0" err="1">
                <a:solidFill>
                  <a:srgbClr val="9CDCFE"/>
                </a:solidFill>
                <a:effectLst/>
                <a:latin typeface="Menlo" panose="020B0609030804020204" pitchFamily="49" charset="0"/>
              </a:rPr>
              <a:t>read_csv</a:t>
            </a:r>
            <a:r>
              <a:rPr lang="en-US" sz="900" b="0" dirty="0">
                <a:solidFill>
                  <a:srgbClr val="D4D4D4"/>
                </a:solidFill>
                <a:effectLst/>
                <a:latin typeface="Menlo" panose="020B0609030804020204" pitchFamily="49" charset="0"/>
              </a:rPr>
              <a:t>(</a:t>
            </a:r>
            <a:r>
              <a:rPr lang="en-US" sz="900" b="0" dirty="0">
                <a:solidFill>
                  <a:srgbClr val="CE9178"/>
                </a:solidFill>
                <a:effectLst/>
                <a:latin typeface="Menlo" panose="020B0609030804020204" pitchFamily="49" charset="0"/>
              </a:rPr>
              <a:t>"https://</a:t>
            </a:r>
            <a:r>
              <a:rPr lang="en-US" sz="900" b="0" dirty="0" err="1">
                <a:solidFill>
                  <a:srgbClr val="CE9178"/>
                </a:solidFill>
                <a:effectLst/>
                <a:latin typeface="Menlo" panose="020B0609030804020204" pitchFamily="49" charset="0"/>
              </a:rPr>
              <a:t>physionet.org</a:t>
            </a:r>
            <a:r>
              <a:rPr lang="en-US" sz="900" b="0" dirty="0">
                <a:solidFill>
                  <a:srgbClr val="CE9178"/>
                </a:solidFill>
                <a:effectLst/>
                <a:latin typeface="Menlo" panose="020B0609030804020204" pitchFamily="49" charset="0"/>
              </a:rPr>
              <a:t>/files/</a:t>
            </a:r>
            <a:r>
              <a:rPr lang="en-US" sz="900" b="0" dirty="0" err="1">
                <a:solidFill>
                  <a:srgbClr val="CE9178"/>
                </a:solidFill>
                <a:effectLst/>
                <a:latin typeface="Menlo" panose="020B0609030804020204" pitchFamily="49" charset="0"/>
              </a:rPr>
              <a:t>ecgcipa</a:t>
            </a:r>
            <a:r>
              <a:rPr lang="en-US" sz="900" b="0" dirty="0">
                <a:solidFill>
                  <a:srgbClr val="CE9178"/>
                </a:solidFill>
                <a:effectLst/>
                <a:latin typeface="Menlo" panose="020B0609030804020204" pitchFamily="49" charset="0"/>
              </a:rPr>
              <a:t>/1.0.0/</a:t>
            </a:r>
            <a:r>
              <a:rPr lang="en-US" sz="900" b="0" dirty="0" err="1">
                <a:solidFill>
                  <a:srgbClr val="CE9178"/>
                </a:solidFill>
                <a:effectLst/>
                <a:latin typeface="Menlo" panose="020B0609030804020204" pitchFamily="49" charset="0"/>
              </a:rPr>
              <a:t>adeg.csv?download</a:t>
            </a:r>
            <a:r>
              <a:rPr lang="en-US" sz="900" b="0" dirty="0">
                <a:solidFill>
                  <a:srgbClr val="CE9178"/>
                </a:solidFill>
                <a:effectLst/>
                <a:latin typeface="Menlo" panose="020B0609030804020204" pitchFamily="49" charset="0"/>
              </a:rPr>
              <a:t>"</a:t>
            </a:r>
            <a:r>
              <a:rPr lang="en-US" sz="900" b="0" dirty="0">
                <a:solidFill>
                  <a:srgbClr val="D4D4D4"/>
                </a:solidFill>
                <a:effectLst/>
                <a:latin typeface="Menlo" panose="020B0609030804020204" pitchFamily="49" charset="0"/>
              </a:rPr>
              <a:t>)</a:t>
            </a:r>
          </a:p>
        </p:txBody>
      </p:sp>
      <p:sp>
        <p:nvSpPr>
          <p:cNvPr id="27" name="TextBox 26">
            <a:extLst>
              <a:ext uri="{FF2B5EF4-FFF2-40B4-BE49-F238E27FC236}">
                <a16:creationId xmlns:a16="http://schemas.microsoft.com/office/drawing/2014/main" id="{7C9EFB08-F6E6-1C4C-B934-516328A81EB2}"/>
              </a:ext>
            </a:extLst>
          </p:cNvPr>
          <p:cNvSpPr txBox="1"/>
          <p:nvPr/>
        </p:nvSpPr>
        <p:spPr>
          <a:xfrm>
            <a:off x="5571675" y="5969210"/>
            <a:ext cx="6094800" cy="369332"/>
          </a:xfrm>
          <a:prstGeom prst="rect">
            <a:avLst/>
          </a:prstGeom>
          <a:noFill/>
        </p:spPr>
        <p:txBody>
          <a:bodyPr wrap="square">
            <a:spAutoFit/>
          </a:bodyPr>
          <a:lstStyle/>
          <a:p>
            <a:pPr marL="0" indent="0">
              <a:buNone/>
            </a:pPr>
            <a:r>
              <a:rPr lang="en-US" dirty="0"/>
              <a:t>Load data for the new domain</a:t>
            </a:r>
          </a:p>
        </p:txBody>
      </p:sp>
    </p:spTree>
    <p:extLst>
      <p:ext uri="{BB962C8B-B14F-4D97-AF65-F5344CB8AC3E}">
        <p14:creationId xmlns:p14="http://schemas.microsoft.com/office/powerpoint/2010/main" val="303654461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62D0DB-11D8-2544-9CB7-CA4698DDA446}"/>
              </a:ext>
            </a:extLst>
          </p:cNvPr>
          <p:cNvSpPr>
            <a:spLocks noGrp="1"/>
          </p:cNvSpPr>
          <p:nvPr>
            <p:ph type="title"/>
          </p:nvPr>
        </p:nvSpPr>
        <p:spPr/>
        <p:txBody>
          <a:bodyPr/>
          <a:lstStyle/>
          <a:p>
            <a:r>
              <a:rPr lang="en-US" dirty="0"/>
              <a:t>Examples 5.1 / 5.2 / 5.3</a:t>
            </a:r>
          </a:p>
        </p:txBody>
      </p:sp>
      <p:sp>
        <p:nvSpPr>
          <p:cNvPr id="3" name="Content Placeholder 2">
            <a:extLst>
              <a:ext uri="{FF2B5EF4-FFF2-40B4-BE49-F238E27FC236}">
                <a16:creationId xmlns:a16="http://schemas.microsoft.com/office/drawing/2014/main" id="{255F106E-BEAC-4240-AE64-A882F8150E89}"/>
              </a:ext>
            </a:extLst>
          </p:cNvPr>
          <p:cNvSpPr>
            <a:spLocks noGrp="1"/>
          </p:cNvSpPr>
          <p:nvPr>
            <p:ph idx="1"/>
          </p:nvPr>
        </p:nvSpPr>
        <p:spPr>
          <a:xfrm>
            <a:off x="838200" y="1825625"/>
            <a:ext cx="10876200" cy="4351338"/>
          </a:xfrm>
        </p:spPr>
        <p:txBody>
          <a:bodyPr/>
          <a:lstStyle/>
          <a:p>
            <a:pPr marL="0" indent="0">
              <a:buNone/>
            </a:pPr>
            <a:r>
              <a:rPr lang="en-US" u="sng" dirty="0"/>
              <a:t>Objective</a:t>
            </a:r>
            <a:r>
              <a:rPr lang="en-US" dirty="0"/>
              <a:t> - Gain experience using the `meta` parameter for `</a:t>
            </a:r>
            <a:r>
              <a:rPr lang="en-US" dirty="0" err="1"/>
              <a:t>safetyGraphicsApp</a:t>
            </a:r>
            <a:r>
              <a:rPr lang="en-US" dirty="0"/>
              <a:t>()` to create custom data domains</a:t>
            </a:r>
          </a:p>
          <a:p>
            <a:pPr marL="0" indent="0">
              <a:buNone/>
            </a:pPr>
            <a:r>
              <a:rPr lang="en-US" u="sng" dirty="0"/>
              <a:t>Example 5.1</a:t>
            </a:r>
            <a:r>
              <a:rPr lang="en-US" dirty="0"/>
              <a:t> – Create a vitals domains using labs as a template</a:t>
            </a:r>
          </a:p>
          <a:p>
            <a:pPr marL="0" indent="0">
              <a:buNone/>
            </a:pPr>
            <a:r>
              <a:rPr lang="en-US" u="sng" dirty="0"/>
              <a:t>Example 5.2</a:t>
            </a:r>
            <a:r>
              <a:rPr lang="en-US" dirty="0"/>
              <a:t> – Create a hello world domain from scratch</a:t>
            </a:r>
          </a:p>
          <a:p>
            <a:pPr marL="0" indent="0">
              <a:buNone/>
            </a:pPr>
            <a:r>
              <a:rPr lang="en-US" u="sng" dirty="0"/>
              <a:t>Example 5.3</a:t>
            </a:r>
            <a:r>
              <a:rPr lang="en-US" dirty="0"/>
              <a:t> – Create an </a:t>
            </a:r>
            <a:r>
              <a:rPr lang="en-US" dirty="0" err="1"/>
              <a:t>ecg</a:t>
            </a:r>
            <a:r>
              <a:rPr lang="en-US" dirty="0"/>
              <a:t> domains with custom charts </a:t>
            </a:r>
          </a:p>
        </p:txBody>
      </p:sp>
      <p:sp>
        <p:nvSpPr>
          <p:cNvPr id="5" name="TextBox 4">
            <a:extLst>
              <a:ext uri="{FF2B5EF4-FFF2-40B4-BE49-F238E27FC236}">
                <a16:creationId xmlns:a16="http://schemas.microsoft.com/office/drawing/2014/main" id="{73675A73-2717-A742-9F6F-069AF16F2C6C}"/>
              </a:ext>
            </a:extLst>
          </p:cNvPr>
          <p:cNvSpPr txBox="1"/>
          <p:nvPr/>
        </p:nvSpPr>
        <p:spPr>
          <a:xfrm>
            <a:off x="9462052" y="180459"/>
            <a:ext cx="2540348" cy="36933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a:spAutoFit/>
          </a:bodyPr>
          <a:lstStyle/>
          <a:p>
            <a:pPr marL="0" indent="0">
              <a:buNone/>
            </a:pPr>
            <a:r>
              <a:rPr lang="en-US" dirty="0"/>
              <a:t>05_CustomDomain.R</a:t>
            </a:r>
          </a:p>
        </p:txBody>
      </p:sp>
    </p:spTree>
    <p:extLst>
      <p:ext uri="{BB962C8B-B14F-4D97-AF65-F5344CB8AC3E}">
        <p14:creationId xmlns:p14="http://schemas.microsoft.com/office/powerpoint/2010/main" val="272087083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BE09BD8-9EF8-674D-993E-10A6ABB01175}"/>
              </a:ext>
            </a:extLst>
          </p:cNvPr>
          <p:cNvPicPr>
            <a:picLocks noChangeAspect="1"/>
          </p:cNvPicPr>
          <p:nvPr/>
        </p:nvPicPr>
        <p:blipFill>
          <a:blip r:embed="rId2"/>
          <a:stretch>
            <a:fillRect/>
          </a:stretch>
        </p:blipFill>
        <p:spPr>
          <a:xfrm>
            <a:off x="0" y="1325563"/>
            <a:ext cx="12192000" cy="5148120"/>
          </a:xfrm>
          <a:prstGeom prst="rect">
            <a:avLst/>
          </a:prstGeom>
        </p:spPr>
      </p:pic>
      <p:sp>
        <p:nvSpPr>
          <p:cNvPr id="2" name="Title 1">
            <a:extLst>
              <a:ext uri="{FF2B5EF4-FFF2-40B4-BE49-F238E27FC236}">
                <a16:creationId xmlns:a16="http://schemas.microsoft.com/office/drawing/2014/main" id="{C23CF41D-692E-A54B-88F5-822B16ABF533}"/>
              </a:ext>
            </a:extLst>
          </p:cNvPr>
          <p:cNvSpPr>
            <a:spLocks noGrp="1"/>
          </p:cNvSpPr>
          <p:nvPr>
            <p:ph type="title"/>
          </p:nvPr>
        </p:nvSpPr>
        <p:spPr>
          <a:xfrm>
            <a:off x="838200" y="0"/>
            <a:ext cx="10515600" cy="1325563"/>
          </a:xfrm>
        </p:spPr>
        <p:txBody>
          <a:bodyPr/>
          <a:lstStyle/>
          <a:p>
            <a:r>
              <a:rPr lang="en-US" dirty="0"/>
              <a:t>Full implementation of custom ECG domain</a:t>
            </a:r>
          </a:p>
        </p:txBody>
      </p:sp>
      <p:sp>
        <p:nvSpPr>
          <p:cNvPr id="8" name="TextBox 7">
            <a:extLst>
              <a:ext uri="{FF2B5EF4-FFF2-40B4-BE49-F238E27FC236}">
                <a16:creationId xmlns:a16="http://schemas.microsoft.com/office/drawing/2014/main" id="{A57C133F-5B9D-3346-B234-CB48839C76A7}"/>
              </a:ext>
            </a:extLst>
          </p:cNvPr>
          <p:cNvSpPr txBox="1"/>
          <p:nvPr/>
        </p:nvSpPr>
        <p:spPr>
          <a:xfrm>
            <a:off x="838200" y="956231"/>
            <a:ext cx="6096000" cy="369332"/>
          </a:xfrm>
          <a:prstGeom prst="rect">
            <a:avLst/>
          </a:prstGeom>
          <a:noFill/>
        </p:spPr>
        <p:txBody>
          <a:bodyPr wrap="square">
            <a:spAutoFit/>
          </a:bodyPr>
          <a:lstStyle/>
          <a:p>
            <a:r>
              <a:rPr lang="en-US" dirty="0">
                <a:hlinkClick r:id="rId3"/>
              </a:rPr>
              <a:t>https://github.com/SafetyGraphics/safetyCharts/pull/90</a:t>
            </a:r>
            <a:endParaRPr lang="en-US" dirty="0"/>
          </a:p>
        </p:txBody>
      </p:sp>
    </p:spTree>
    <p:extLst>
      <p:ext uri="{BB962C8B-B14F-4D97-AF65-F5344CB8AC3E}">
        <p14:creationId xmlns:p14="http://schemas.microsoft.com/office/powerpoint/2010/main" val="10124829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Open source - Free logo icons">
            <a:extLst>
              <a:ext uri="{FF2B5EF4-FFF2-40B4-BE49-F238E27FC236}">
                <a16:creationId xmlns:a16="http://schemas.microsoft.com/office/drawing/2014/main" id="{C0BCCCA7-6108-1C43-9C2E-F08DBD40330F}"/>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962561" y="1389083"/>
            <a:ext cx="1704439" cy="1704439"/>
          </a:xfrm>
          <a:prstGeom prst="rect">
            <a:avLst/>
          </a:prstGeom>
          <a:noFill/>
          <a:extLst>
            <a:ext uri="{909E8E84-426E-40DD-AFC4-6F175D3DCCD1}">
              <a14:hiddenFill xmlns:a14="http://schemas.microsoft.com/office/drawing/2010/main">
                <a:solidFill>
                  <a:srgbClr val="FFFFFF"/>
                </a:solidFill>
              </a14:hiddenFill>
            </a:ext>
          </a:extLst>
        </p:spPr>
      </p:pic>
      <p:sp>
        <p:nvSpPr>
          <p:cNvPr id="6" name="Title 5">
            <a:extLst>
              <a:ext uri="{FF2B5EF4-FFF2-40B4-BE49-F238E27FC236}">
                <a16:creationId xmlns:a16="http://schemas.microsoft.com/office/drawing/2014/main" id="{1A014A7B-16FD-FF47-9803-E2B87D8432E8}"/>
              </a:ext>
            </a:extLst>
          </p:cNvPr>
          <p:cNvSpPr>
            <a:spLocks noGrp="1"/>
          </p:cNvSpPr>
          <p:nvPr>
            <p:ph type="title"/>
          </p:nvPr>
        </p:nvSpPr>
        <p:spPr>
          <a:xfrm>
            <a:off x="557599" y="99090"/>
            <a:ext cx="10924674" cy="967564"/>
          </a:xfrm>
        </p:spPr>
        <p:txBody>
          <a:bodyPr/>
          <a:lstStyle/>
          <a:p>
            <a:r>
              <a:rPr lang="en-US" dirty="0"/>
              <a:t>ISG Guiding Principles</a:t>
            </a:r>
          </a:p>
        </p:txBody>
      </p:sp>
      <p:sp>
        <p:nvSpPr>
          <p:cNvPr id="7" name="TextBox 6">
            <a:extLst>
              <a:ext uri="{FF2B5EF4-FFF2-40B4-BE49-F238E27FC236}">
                <a16:creationId xmlns:a16="http://schemas.microsoft.com/office/drawing/2014/main" id="{C5EE35F1-A889-0E44-9EE6-9CC1FA627CA5}"/>
              </a:ext>
            </a:extLst>
          </p:cNvPr>
          <p:cNvSpPr txBox="1"/>
          <p:nvPr/>
        </p:nvSpPr>
        <p:spPr>
          <a:xfrm>
            <a:off x="1042774" y="3065853"/>
            <a:ext cx="1544012" cy="369332"/>
          </a:xfrm>
          <a:prstGeom prst="rect">
            <a:avLst/>
          </a:prstGeom>
          <a:noFill/>
        </p:spPr>
        <p:txBody>
          <a:bodyPr wrap="none" rtlCol="0">
            <a:spAutoFit/>
          </a:bodyPr>
          <a:lstStyle/>
          <a:p>
            <a:r>
              <a:rPr lang="en-US" dirty="0"/>
              <a:t>Open Source</a:t>
            </a:r>
          </a:p>
        </p:txBody>
      </p:sp>
      <p:pic>
        <p:nvPicPr>
          <p:cNvPr id="9" name="Graphic 8" descr="Handshake with solid fill">
            <a:extLst>
              <a:ext uri="{FF2B5EF4-FFF2-40B4-BE49-F238E27FC236}">
                <a16:creationId xmlns:a16="http://schemas.microsoft.com/office/drawing/2014/main" id="{E94F3C75-FA9A-AF43-BE57-87E075AAA9A6}"/>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3749202" y="1691947"/>
            <a:ext cx="1600200" cy="1600200"/>
          </a:xfrm>
          <a:prstGeom prst="rect">
            <a:avLst/>
          </a:prstGeom>
        </p:spPr>
      </p:pic>
      <p:sp>
        <p:nvSpPr>
          <p:cNvPr id="10" name="TextBox 9">
            <a:extLst>
              <a:ext uri="{FF2B5EF4-FFF2-40B4-BE49-F238E27FC236}">
                <a16:creationId xmlns:a16="http://schemas.microsoft.com/office/drawing/2014/main" id="{C9F64148-1210-5740-90C0-103913071718}"/>
              </a:ext>
            </a:extLst>
          </p:cNvPr>
          <p:cNvSpPr txBox="1"/>
          <p:nvPr/>
        </p:nvSpPr>
        <p:spPr>
          <a:xfrm>
            <a:off x="3550254" y="3065853"/>
            <a:ext cx="2236510" cy="369332"/>
          </a:xfrm>
          <a:prstGeom prst="rect">
            <a:avLst/>
          </a:prstGeom>
          <a:noFill/>
        </p:spPr>
        <p:txBody>
          <a:bodyPr wrap="none" rtlCol="0">
            <a:spAutoFit/>
          </a:bodyPr>
          <a:lstStyle/>
          <a:p>
            <a:r>
              <a:rPr lang="en-US" dirty="0"/>
              <a:t>Highly Collaborative</a:t>
            </a:r>
          </a:p>
        </p:txBody>
      </p:sp>
      <p:pic>
        <p:nvPicPr>
          <p:cNvPr id="12" name="Graphic 11" descr="Web design with solid fill">
            <a:extLst>
              <a:ext uri="{FF2B5EF4-FFF2-40B4-BE49-F238E27FC236}">
                <a16:creationId xmlns:a16="http://schemas.microsoft.com/office/drawing/2014/main" id="{66557A64-5057-D742-A053-4FFA675CAFEE}"/>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6412726" y="1609694"/>
            <a:ext cx="1704440" cy="1704440"/>
          </a:xfrm>
          <a:prstGeom prst="rect">
            <a:avLst/>
          </a:prstGeom>
        </p:spPr>
      </p:pic>
      <p:sp>
        <p:nvSpPr>
          <p:cNvPr id="11" name="TextBox 10">
            <a:extLst>
              <a:ext uri="{FF2B5EF4-FFF2-40B4-BE49-F238E27FC236}">
                <a16:creationId xmlns:a16="http://schemas.microsoft.com/office/drawing/2014/main" id="{3AFD2829-1122-DF44-8C02-4FBF9F9129A3}"/>
              </a:ext>
            </a:extLst>
          </p:cNvPr>
          <p:cNvSpPr txBox="1"/>
          <p:nvPr/>
        </p:nvSpPr>
        <p:spPr>
          <a:xfrm>
            <a:off x="6617379" y="3065853"/>
            <a:ext cx="1249060" cy="369332"/>
          </a:xfrm>
          <a:prstGeom prst="rect">
            <a:avLst/>
          </a:prstGeom>
          <a:noFill/>
        </p:spPr>
        <p:txBody>
          <a:bodyPr wrap="none" rtlCol="0">
            <a:spAutoFit/>
          </a:bodyPr>
          <a:lstStyle/>
          <a:p>
            <a:r>
              <a:rPr lang="en-US" dirty="0"/>
              <a:t>Interactive</a:t>
            </a:r>
          </a:p>
        </p:txBody>
      </p:sp>
      <p:pic>
        <p:nvPicPr>
          <p:cNvPr id="1028" name="Picture 4" descr="Easy to use - Free commerce icons">
            <a:extLst>
              <a:ext uri="{FF2B5EF4-FFF2-40B4-BE49-F238E27FC236}">
                <a16:creationId xmlns:a16="http://schemas.microsoft.com/office/drawing/2014/main" id="{EB61B5E9-FFE6-6B48-9C62-A0E1A0C230D7}"/>
              </a:ext>
            </a:extLst>
          </p:cNvPr>
          <p:cNvPicPr>
            <a:picLocks noChangeAspect="1" noChangeArrowheads="1"/>
          </p:cNvPicPr>
          <p:nvPr/>
        </p:nvPicPr>
        <p:blipFill>
          <a:blip r:embed="rId8" cstate="hqprint">
            <a:extLst>
              <a:ext uri="{28A0092B-C50C-407E-A947-70E740481C1C}">
                <a14:useLocalDpi xmlns:a14="http://schemas.microsoft.com/office/drawing/2010/main"/>
              </a:ext>
            </a:extLst>
          </a:blip>
          <a:srcRect/>
          <a:stretch>
            <a:fillRect/>
          </a:stretch>
        </p:blipFill>
        <p:spPr bwMode="auto">
          <a:xfrm>
            <a:off x="8996801" y="1761600"/>
            <a:ext cx="1348137" cy="1348137"/>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F1DF5158-EBA5-3343-9DB5-7B1FF2A42657}"/>
              </a:ext>
            </a:extLst>
          </p:cNvPr>
          <p:cNvSpPr txBox="1"/>
          <p:nvPr/>
        </p:nvSpPr>
        <p:spPr>
          <a:xfrm>
            <a:off x="8948641" y="3065853"/>
            <a:ext cx="1447690" cy="369332"/>
          </a:xfrm>
          <a:prstGeom prst="rect">
            <a:avLst/>
          </a:prstGeom>
          <a:noFill/>
        </p:spPr>
        <p:txBody>
          <a:bodyPr wrap="square" rtlCol="0">
            <a:spAutoFit/>
          </a:bodyPr>
          <a:lstStyle/>
          <a:p>
            <a:r>
              <a:rPr lang="en-US" dirty="0"/>
              <a:t>Easy to use</a:t>
            </a:r>
          </a:p>
        </p:txBody>
      </p:sp>
      <p:pic>
        <p:nvPicPr>
          <p:cNvPr id="1030" name="Picture 6" descr="CDISC | Clear Data. Clear Impact.">
            <a:extLst>
              <a:ext uri="{FF2B5EF4-FFF2-40B4-BE49-F238E27FC236}">
                <a16:creationId xmlns:a16="http://schemas.microsoft.com/office/drawing/2014/main" id="{4F968D01-2193-574E-A2A0-9CD24860A832}"/>
              </a:ext>
            </a:extLst>
          </p:cNvPr>
          <p:cNvPicPr>
            <a:picLocks noChangeAspect="1" noChangeArrowheads="1"/>
          </p:cNvPicPr>
          <p:nvPr/>
        </p:nvPicPr>
        <p:blipFill>
          <a:blip r:embed="rId9">
            <a:extLst>
              <a:ext uri="{28A0092B-C50C-407E-A947-70E740481C1C}">
                <a14:useLocalDpi xmlns:a14="http://schemas.microsoft.com/office/drawing/2010/main"/>
              </a:ext>
            </a:extLst>
          </a:blip>
          <a:srcRect/>
          <a:stretch>
            <a:fillRect/>
          </a:stretch>
        </p:blipFill>
        <p:spPr bwMode="auto">
          <a:xfrm>
            <a:off x="1350871" y="4006095"/>
            <a:ext cx="2782054" cy="1462822"/>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E316E06B-025D-CC4B-A990-27217D9603C6}"/>
              </a:ext>
            </a:extLst>
          </p:cNvPr>
          <p:cNvSpPr txBox="1"/>
          <p:nvPr/>
        </p:nvSpPr>
        <p:spPr>
          <a:xfrm>
            <a:off x="1350871" y="5175810"/>
            <a:ext cx="3198363" cy="369332"/>
          </a:xfrm>
          <a:prstGeom prst="rect">
            <a:avLst/>
          </a:prstGeom>
          <a:noFill/>
        </p:spPr>
        <p:txBody>
          <a:bodyPr wrap="square" rtlCol="0">
            <a:spAutoFit/>
          </a:bodyPr>
          <a:lstStyle/>
          <a:p>
            <a:r>
              <a:rPr lang="en-US" dirty="0"/>
              <a:t>Data Standard Compliant</a:t>
            </a:r>
          </a:p>
        </p:txBody>
      </p:sp>
      <p:pic>
        <p:nvPicPr>
          <p:cNvPr id="1034" name="Picture 10" descr="Agile Icons - Download Free Vector Icons | Noun Project">
            <a:extLst>
              <a:ext uri="{FF2B5EF4-FFF2-40B4-BE49-F238E27FC236}">
                <a16:creationId xmlns:a16="http://schemas.microsoft.com/office/drawing/2014/main" id="{60C874F1-1B9C-1A46-B9F8-BD3B9A59CD89}"/>
              </a:ext>
            </a:extLst>
          </p:cNvPr>
          <p:cNvPicPr>
            <a:picLocks noChangeAspect="1" noChangeArrowheads="1"/>
          </p:cNvPicPr>
          <p:nvPr/>
        </p:nvPicPr>
        <p:blipFill>
          <a:blip r:embed="rId10">
            <a:extLst>
              <a:ext uri="{28A0092B-C50C-407E-A947-70E740481C1C}">
                <a14:useLocalDpi xmlns:a14="http://schemas.microsoft.com/office/drawing/2010/main"/>
              </a:ext>
            </a:extLst>
          </a:blip>
          <a:srcRect/>
          <a:stretch>
            <a:fillRect/>
          </a:stretch>
        </p:blipFill>
        <p:spPr bwMode="auto">
          <a:xfrm>
            <a:off x="5040441" y="3585778"/>
            <a:ext cx="1836440" cy="183644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4FFD074F-E8DB-AE40-AD83-C94D234D6B4C}"/>
              </a:ext>
            </a:extLst>
          </p:cNvPr>
          <p:cNvSpPr txBox="1"/>
          <p:nvPr/>
        </p:nvSpPr>
        <p:spPr>
          <a:xfrm>
            <a:off x="5608223" y="5175810"/>
            <a:ext cx="697627" cy="369332"/>
          </a:xfrm>
          <a:prstGeom prst="rect">
            <a:avLst/>
          </a:prstGeom>
          <a:noFill/>
        </p:spPr>
        <p:txBody>
          <a:bodyPr wrap="none" rtlCol="0">
            <a:spAutoFit/>
          </a:bodyPr>
          <a:lstStyle/>
          <a:p>
            <a:r>
              <a:rPr lang="en-US" dirty="0"/>
              <a:t>Agile</a:t>
            </a:r>
          </a:p>
        </p:txBody>
      </p:sp>
      <p:pic>
        <p:nvPicPr>
          <p:cNvPr id="1036" name="Picture 12" descr="Engagement Icons - Download Free Vector Icons | Noun Project">
            <a:extLst>
              <a:ext uri="{FF2B5EF4-FFF2-40B4-BE49-F238E27FC236}">
                <a16:creationId xmlns:a16="http://schemas.microsoft.com/office/drawing/2014/main" id="{68850AF7-CA51-0A4E-B92F-F99245276B02}"/>
              </a:ext>
            </a:extLst>
          </p:cNvPr>
          <p:cNvPicPr>
            <a:picLocks noChangeAspect="1" noChangeArrowheads="1"/>
          </p:cNvPicPr>
          <p:nvPr/>
        </p:nvPicPr>
        <p:blipFill>
          <a:blip r:embed="rId11">
            <a:extLst>
              <a:ext uri="{28A0092B-C50C-407E-A947-70E740481C1C}">
                <a14:useLocalDpi xmlns:a14="http://schemas.microsoft.com/office/drawing/2010/main"/>
              </a:ext>
            </a:extLst>
          </a:blip>
          <a:srcRect/>
          <a:stretch>
            <a:fillRect/>
          </a:stretch>
        </p:blipFill>
        <p:spPr bwMode="auto">
          <a:xfrm>
            <a:off x="8462536" y="3869878"/>
            <a:ext cx="1305932" cy="1305932"/>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D17145E6-CA26-C14B-9796-66176ADE7927}"/>
              </a:ext>
            </a:extLst>
          </p:cNvPr>
          <p:cNvSpPr txBox="1"/>
          <p:nvPr/>
        </p:nvSpPr>
        <p:spPr>
          <a:xfrm>
            <a:off x="8609176" y="5175810"/>
            <a:ext cx="1159292" cy="369332"/>
          </a:xfrm>
          <a:prstGeom prst="rect">
            <a:avLst/>
          </a:prstGeom>
          <a:noFill/>
        </p:spPr>
        <p:txBody>
          <a:bodyPr wrap="none" rtlCol="0">
            <a:spAutoFit/>
          </a:bodyPr>
          <a:lstStyle/>
          <a:p>
            <a:r>
              <a:rPr lang="en-US" dirty="0"/>
              <a:t>Engaging</a:t>
            </a:r>
          </a:p>
        </p:txBody>
      </p:sp>
    </p:spTree>
    <p:extLst>
      <p:ext uri="{BB962C8B-B14F-4D97-AF65-F5344CB8AC3E}">
        <p14:creationId xmlns:p14="http://schemas.microsoft.com/office/powerpoint/2010/main" val="14986320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B48A18-CF90-0B41-89A1-E9E6906CA104}"/>
              </a:ext>
            </a:extLst>
          </p:cNvPr>
          <p:cNvSpPr>
            <a:spLocks noGrp="1"/>
          </p:cNvSpPr>
          <p:nvPr>
            <p:ph type="title"/>
          </p:nvPr>
        </p:nvSpPr>
        <p:spPr/>
        <p:txBody>
          <a:bodyPr/>
          <a:lstStyle/>
          <a:p>
            <a:r>
              <a:rPr lang="en-US" dirty="0"/>
              <a:t>Want to get involved?</a:t>
            </a:r>
          </a:p>
        </p:txBody>
      </p:sp>
      <p:sp>
        <p:nvSpPr>
          <p:cNvPr id="3" name="Content Placeholder 2">
            <a:extLst>
              <a:ext uri="{FF2B5EF4-FFF2-40B4-BE49-F238E27FC236}">
                <a16:creationId xmlns:a16="http://schemas.microsoft.com/office/drawing/2014/main" id="{620CEBD3-371C-9848-8A19-045106689A66}"/>
              </a:ext>
            </a:extLst>
          </p:cNvPr>
          <p:cNvSpPr>
            <a:spLocks noGrp="1"/>
          </p:cNvSpPr>
          <p:nvPr>
            <p:ph idx="1"/>
          </p:nvPr>
        </p:nvSpPr>
        <p:spPr>
          <a:xfrm>
            <a:off x="3516086" y="2857590"/>
            <a:ext cx="5445034" cy="1400901"/>
          </a:xfrm>
        </p:spPr>
        <p:txBody>
          <a:bodyPr>
            <a:normAutofit/>
          </a:bodyPr>
          <a:lstStyle/>
          <a:p>
            <a:pPr marL="0" indent="0" algn="ctr">
              <a:buNone/>
            </a:pPr>
            <a:r>
              <a:rPr lang="en-US" sz="4800" dirty="0">
                <a:hlinkClick r:id="rId2"/>
              </a:rPr>
              <a:t>Sign up here!</a:t>
            </a:r>
            <a:endParaRPr lang="en-US" sz="4800" dirty="0"/>
          </a:p>
          <a:p>
            <a:pPr marL="0" indent="0" algn="ctr">
              <a:buNone/>
            </a:pPr>
            <a:r>
              <a:rPr lang="en-US" dirty="0"/>
              <a:t> (or send us an email)</a:t>
            </a:r>
          </a:p>
        </p:txBody>
      </p:sp>
    </p:spTree>
    <p:extLst>
      <p:ext uri="{BB962C8B-B14F-4D97-AF65-F5344CB8AC3E}">
        <p14:creationId xmlns:p14="http://schemas.microsoft.com/office/powerpoint/2010/main" val="362798539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7AEDA3-26CE-4941-B25A-29AE4B8852C3}"/>
              </a:ext>
            </a:extLst>
          </p:cNvPr>
          <p:cNvSpPr>
            <a:spLocks noGrp="1"/>
          </p:cNvSpPr>
          <p:nvPr>
            <p:ph type="title"/>
          </p:nvPr>
        </p:nvSpPr>
        <p:spPr/>
        <p:txBody>
          <a:bodyPr/>
          <a:lstStyle/>
          <a:p>
            <a:r>
              <a:rPr lang="en-US" dirty="0"/>
              <a:t>Appendix – Shiny Modules Demo</a:t>
            </a:r>
          </a:p>
        </p:txBody>
      </p:sp>
      <p:sp>
        <p:nvSpPr>
          <p:cNvPr id="3" name="Text Placeholder 2">
            <a:extLst>
              <a:ext uri="{FF2B5EF4-FFF2-40B4-BE49-F238E27FC236}">
                <a16:creationId xmlns:a16="http://schemas.microsoft.com/office/drawing/2014/main" id="{BD06C25E-8BF1-FE47-B73B-492CE56BAADB}"/>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25177122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6FD4C74-0714-A349-9797-8FE9050E1165}"/>
              </a:ext>
            </a:extLst>
          </p:cNvPr>
          <p:cNvSpPr>
            <a:spLocks noGrp="1"/>
          </p:cNvSpPr>
          <p:nvPr>
            <p:ph type="sldNum" sz="quarter" idx="12"/>
          </p:nvPr>
        </p:nvSpPr>
        <p:spPr/>
        <p:txBody>
          <a:bodyPr/>
          <a:lstStyle/>
          <a:p>
            <a:fld id="{C4FD4C9A-A48D-894E-B229-7E62E29E9615}" type="slidenum">
              <a:rPr lang="en-US" smtClean="0"/>
              <a:t>62</a:t>
            </a:fld>
            <a:endParaRPr lang="en-US"/>
          </a:p>
        </p:txBody>
      </p:sp>
      <p:pic>
        <p:nvPicPr>
          <p:cNvPr id="5" name="Picture 4">
            <a:extLst>
              <a:ext uri="{FF2B5EF4-FFF2-40B4-BE49-F238E27FC236}">
                <a16:creationId xmlns:a16="http://schemas.microsoft.com/office/drawing/2014/main" id="{E7A3D593-FDC5-E747-8DA0-F4A0964CF3BF}"/>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b="-818"/>
          <a:stretch/>
        </p:blipFill>
        <p:spPr>
          <a:xfrm>
            <a:off x="2402017" y="1152769"/>
            <a:ext cx="7443024" cy="5292720"/>
          </a:xfrm>
          <a:prstGeom prst="rect">
            <a:avLst/>
          </a:prstGeom>
          <a:ln w="28575">
            <a:noFill/>
          </a:ln>
        </p:spPr>
      </p:pic>
      <p:sp>
        <p:nvSpPr>
          <p:cNvPr id="6" name="Title 1">
            <a:extLst>
              <a:ext uri="{FF2B5EF4-FFF2-40B4-BE49-F238E27FC236}">
                <a16:creationId xmlns:a16="http://schemas.microsoft.com/office/drawing/2014/main" id="{6D0D8A2A-D1FD-E34D-A80D-1F4DB4C3A8C2}"/>
              </a:ext>
            </a:extLst>
          </p:cNvPr>
          <p:cNvSpPr txBox="1">
            <a:spLocks/>
          </p:cNvSpPr>
          <p:nvPr/>
        </p:nvSpPr>
        <p:spPr>
          <a:xfrm>
            <a:off x="680975" y="82858"/>
            <a:ext cx="10515600" cy="1069911"/>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3600" b="1" i="0" kern="800" spc="0" baseline="0">
                <a:solidFill>
                  <a:schemeClr val="accent1"/>
                </a:solidFill>
                <a:latin typeface="Trebuchet MS" panose="020B0703020202090204" pitchFamily="34" charset="0"/>
                <a:ea typeface="+mj-ea"/>
                <a:cs typeface="Trebuchet MS" panose="020B0703020202090204" pitchFamily="34" charset="0"/>
              </a:defRPr>
            </a:lvl1pPr>
          </a:lstStyle>
          <a:p>
            <a:r>
              <a:rPr lang="en-US" sz="2400" dirty="0" err="1"/>
              <a:t>safetyGraphics</a:t>
            </a:r>
            <a:r>
              <a:rPr lang="en-US" sz="2400" dirty="0"/>
              <a:t> 2.0</a:t>
            </a:r>
            <a:br>
              <a:rPr lang="en-US" dirty="0"/>
            </a:br>
            <a:r>
              <a:rPr lang="en-US" dirty="0"/>
              <a:t>Multiple Data Domains</a:t>
            </a:r>
          </a:p>
        </p:txBody>
      </p:sp>
      <p:sp>
        <p:nvSpPr>
          <p:cNvPr id="7" name="Rectangle 6">
            <a:extLst>
              <a:ext uri="{FF2B5EF4-FFF2-40B4-BE49-F238E27FC236}">
                <a16:creationId xmlns:a16="http://schemas.microsoft.com/office/drawing/2014/main" id="{1471A48D-0FAD-7D42-9D63-C24F1D03F577}"/>
              </a:ext>
            </a:extLst>
          </p:cNvPr>
          <p:cNvSpPr/>
          <p:nvPr/>
        </p:nvSpPr>
        <p:spPr>
          <a:xfrm>
            <a:off x="2402017" y="1554479"/>
            <a:ext cx="7321103" cy="4891009"/>
          </a:xfrm>
          <a:prstGeom prst="rect">
            <a:avLst/>
          </a:prstGeom>
          <a:noFill/>
          <a:ln w="57150">
            <a:solidFill>
              <a:schemeClr val="accent3"/>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8" name="TextBox 7">
            <a:extLst>
              <a:ext uri="{FF2B5EF4-FFF2-40B4-BE49-F238E27FC236}">
                <a16:creationId xmlns:a16="http://schemas.microsoft.com/office/drawing/2014/main" id="{3AA486AD-00FD-0B4D-BDC7-EB38DC509784}"/>
              </a:ext>
            </a:extLst>
          </p:cNvPr>
          <p:cNvSpPr txBox="1"/>
          <p:nvPr/>
        </p:nvSpPr>
        <p:spPr>
          <a:xfrm>
            <a:off x="4040189" y="1307677"/>
            <a:ext cx="4320413" cy="58477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none" rtlCol="0">
            <a:spAutoFit/>
          </a:bodyPr>
          <a:lstStyle/>
          <a:p>
            <a:r>
              <a:rPr lang="en-US" sz="3200" dirty="0"/>
              <a:t>1 Mapping Tab Module</a:t>
            </a:r>
          </a:p>
        </p:txBody>
      </p:sp>
    </p:spTree>
    <p:extLst>
      <p:ext uri="{BB962C8B-B14F-4D97-AF65-F5344CB8AC3E}">
        <p14:creationId xmlns:p14="http://schemas.microsoft.com/office/powerpoint/2010/main" val="352150841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6FD4C74-0714-A349-9797-8FE9050E1165}"/>
              </a:ext>
            </a:extLst>
          </p:cNvPr>
          <p:cNvSpPr>
            <a:spLocks noGrp="1"/>
          </p:cNvSpPr>
          <p:nvPr>
            <p:ph type="sldNum" sz="quarter" idx="12"/>
          </p:nvPr>
        </p:nvSpPr>
        <p:spPr/>
        <p:txBody>
          <a:bodyPr/>
          <a:lstStyle/>
          <a:p>
            <a:fld id="{C4FD4C9A-A48D-894E-B229-7E62E29E9615}" type="slidenum">
              <a:rPr lang="en-US" smtClean="0"/>
              <a:t>63</a:t>
            </a:fld>
            <a:endParaRPr lang="en-US"/>
          </a:p>
        </p:txBody>
      </p:sp>
      <p:pic>
        <p:nvPicPr>
          <p:cNvPr id="5" name="Picture 4">
            <a:extLst>
              <a:ext uri="{FF2B5EF4-FFF2-40B4-BE49-F238E27FC236}">
                <a16:creationId xmlns:a16="http://schemas.microsoft.com/office/drawing/2014/main" id="{E7A3D593-FDC5-E747-8DA0-F4A0964CF3BF}"/>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b="-818"/>
          <a:stretch/>
        </p:blipFill>
        <p:spPr>
          <a:xfrm>
            <a:off x="2402017" y="1152769"/>
            <a:ext cx="7443024" cy="5292720"/>
          </a:xfrm>
          <a:prstGeom prst="rect">
            <a:avLst/>
          </a:prstGeom>
          <a:ln w="28575">
            <a:noFill/>
          </a:ln>
        </p:spPr>
      </p:pic>
      <p:sp>
        <p:nvSpPr>
          <p:cNvPr id="6" name="Title 1">
            <a:extLst>
              <a:ext uri="{FF2B5EF4-FFF2-40B4-BE49-F238E27FC236}">
                <a16:creationId xmlns:a16="http://schemas.microsoft.com/office/drawing/2014/main" id="{6D0D8A2A-D1FD-E34D-A80D-1F4DB4C3A8C2}"/>
              </a:ext>
            </a:extLst>
          </p:cNvPr>
          <p:cNvSpPr txBox="1">
            <a:spLocks/>
          </p:cNvSpPr>
          <p:nvPr/>
        </p:nvSpPr>
        <p:spPr>
          <a:xfrm>
            <a:off x="680975" y="82858"/>
            <a:ext cx="10515600" cy="1069911"/>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3600" b="1" i="0" kern="800" spc="0" baseline="0">
                <a:solidFill>
                  <a:schemeClr val="accent1"/>
                </a:solidFill>
                <a:latin typeface="Trebuchet MS" panose="020B0703020202090204" pitchFamily="34" charset="0"/>
                <a:ea typeface="+mj-ea"/>
                <a:cs typeface="Trebuchet MS" panose="020B0703020202090204" pitchFamily="34" charset="0"/>
              </a:defRPr>
            </a:lvl1pPr>
          </a:lstStyle>
          <a:p>
            <a:r>
              <a:rPr lang="en-US" sz="2400" dirty="0" err="1"/>
              <a:t>safetyGraphics</a:t>
            </a:r>
            <a:r>
              <a:rPr lang="en-US" sz="2400" dirty="0"/>
              <a:t> 2.0</a:t>
            </a:r>
            <a:br>
              <a:rPr lang="en-US" dirty="0"/>
            </a:br>
            <a:r>
              <a:rPr lang="en-US" dirty="0"/>
              <a:t>Multiple Data Domains</a:t>
            </a:r>
          </a:p>
        </p:txBody>
      </p:sp>
      <p:sp>
        <p:nvSpPr>
          <p:cNvPr id="11" name="Rectangle 10">
            <a:extLst>
              <a:ext uri="{FF2B5EF4-FFF2-40B4-BE49-F238E27FC236}">
                <a16:creationId xmlns:a16="http://schemas.microsoft.com/office/drawing/2014/main" id="{0442737D-D1BB-4745-B6DF-D0A7349C3583}"/>
              </a:ext>
            </a:extLst>
          </p:cNvPr>
          <p:cNvSpPr/>
          <p:nvPr/>
        </p:nvSpPr>
        <p:spPr>
          <a:xfrm>
            <a:off x="2402017" y="1554479"/>
            <a:ext cx="2398583" cy="4891009"/>
          </a:xfrm>
          <a:prstGeom prst="rect">
            <a:avLst/>
          </a:prstGeom>
          <a:noFill/>
          <a:ln w="57150">
            <a:solidFill>
              <a:schemeClr val="accent3"/>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2F5EC054-7AA0-7143-8077-01178705C3DB}"/>
              </a:ext>
            </a:extLst>
          </p:cNvPr>
          <p:cNvSpPr/>
          <p:nvPr/>
        </p:nvSpPr>
        <p:spPr>
          <a:xfrm>
            <a:off x="4800600" y="1554479"/>
            <a:ext cx="2398583" cy="4891009"/>
          </a:xfrm>
          <a:prstGeom prst="rect">
            <a:avLst/>
          </a:prstGeom>
          <a:noFill/>
          <a:ln w="57150">
            <a:solidFill>
              <a:schemeClr val="accent3"/>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436CE897-E2C9-FD43-B6C7-7BFBC5BA9F3A}"/>
              </a:ext>
            </a:extLst>
          </p:cNvPr>
          <p:cNvSpPr/>
          <p:nvPr/>
        </p:nvSpPr>
        <p:spPr>
          <a:xfrm>
            <a:off x="7199183" y="1554479"/>
            <a:ext cx="2398583" cy="2834641"/>
          </a:xfrm>
          <a:prstGeom prst="rect">
            <a:avLst/>
          </a:prstGeom>
          <a:noFill/>
          <a:ln w="57150">
            <a:solidFill>
              <a:schemeClr val="accent3"/>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15" name="TextBox 14">
            <a:extLst>
              <a:ext uri="{FF2B5EF4-FFF2-40B4-BE49-F238E27FC236}">
                <a16:creationId xmlns:a16="http://schemas.microsoft.com/office/drawing/2014/main" id="{B21C292A-44A9-0944-BF3C-DE8839ABA77B}"/>
              </a:ext>
            </a:extLst>
          </p:cNvPr>
          <p:cNvSpPr txBox="1"/>
          <p:nvPr/>
        </p:nvSpPr>
        <p:spPr>
          <a:xfrm>
            <a:off x="4452814" y="1262090"/>
            <a:ext cx="3600666" cy="58477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none" rtlCol="0">
            <a:spAutoFit/>
          </a:bodyPr>
          <a:lstStyle/>
          <a:p>
            <a:r>
              <a:rPr lang="en-US" sz="3200" dirty="0"/>
              <a:t>3 Domain Modules</a:t>
            </a:r>
          </a:p>
        </p:txBody>
      </p:sp>
    </p:spTree>
    <p:extLst>
      <p:ext uri="{BB962C8B-B14F-4D97-AF65-F5344CB8AC3E}">
        <p14:creationId xmlns:p14="http://schemas.microsoft.com/office/powerpoint/2010/main" val="280869705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6FD4C74-0714-A349-9797-8FE9050E1165}"/>
              </a:ext>
            </a:extLst>
          </p:cNvPr>
          <p:cNvSpPr>
            <a:spLocks noGrp="1"/>
          </p:cNvSpPr>
          <p:nvPr>
            <p:ph type="sldNum" sz="quarter" idx="12"/>
          </p:nvPr>
        </p:nvSpPr>
        <p:spPr/>
        <p:txBody>
          <a:bodyPr/>
          <a:lstStyle/>
          <a:p>
            <a:fld id="{C4FD4C9A-A48D-894E-B229-7E62E29E9615}" type="slidenum">
              <a:rPr lang="en-US" smtClean="0"/>
              <a:t>64</a:t>
            </a:fld>
            <a:endParaRPr lang="en-US"/>
          </a:p>
        </p:txBody>
      </p:sp>
      <p:pic>
        <p:nvPicPr>
          <p:cNvPr id="5" name="Picture 4">
            <a:extLst>
              <a:ext uri="{FF2B5EF4-FFF2-40B4-BE49-F238E27FC236}">
                <a16:creationId xmlns:a16="http://schemas.microsoft.com/office/drawing/2014/main" id="{E7A3D593-FDC5-E747-8DA0-F4A0964CF3BF}"/>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b="-818"/>
          <a:stretch/>
        </p:blipFill>
        <p:spPr>
          <a:xfrm>
            <a:off x="2402017" y="1152769"/>
            <a:ext cx="7443024" cy="5292720"/>
          </a:xfrm>
          <a:prstGeom prst="rect">
            <a:avLst/>
          </a:prstGeom>
          <a:ln w="28575">
            <a:noFill/>
          </a:ln>
        </p:spPr>
      </p:pic>
      <p:sp>
        <p:nvSpPr>
          <p:cNvPr id="6" name="Title 1">
            <a:extLst>
              <a:ext uri="{FF2B5EF4-FFF2-40B4-BE49-F238E27FC236}">
                <a16:creationId xmlns:a16="http://schemas.microsoft.com/office/drawing/2014/main" id="{6D0D8A2A-D1FD-E34D-A80D-1F4DB4C3A8C2}"/>
              </a:ext>
            </a:extLst>
          </p:cNvPr>
          <p:cNvSpPr txBox="1">
            <a:spLocks/>
          </p:cNvSpPr>
          <p:nvPr/>
        </p:nvSpPr>
        <p:spPr>
          <a:xfrm>
            <a:off x="680975" y="82858"/>
            <a:ext cx="10515600" cy="1069911"/>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3600" b="1" i="0" kern="800" spc="0" baseline="0">
                <a:solidFill>
                  <a:schemeClr val="accent1"/>
                </a:solidFill>
                <a:latin typeface="Trebuchet MS" panose="020B0703020202090204" pitchFamily="34" charset="0"/>
                <a:ea typeface="+mj-ea"/>
                <a:cs typeface="Trebuchet MS" panose="020B0703020202090204" pitchFamily="34" charset="0"/>
              </a:defRPr>
            </a:lvl1pPr>
          </a:lstStyle>
          <a:p>
            <a:r>
              <a:rPr lang="en-US" sz="2400" dirty="0" err="1"/>
              <a:t>safetyGraphics</a:t>
            </a:r>
            <a:r>
              <a:rPr lang="en-US" sz="2400" dirty="0"/>
              <a:t> 2.0</a:t>
            </a:r>
            <a:br>
              <a:rPr lang="en-US" dirty="0"/>
            </a:br>
            <a:r>
              <a:rPr lang="en-US" dirty="0"/>
              <a:t>Multiple Data Domains</a:t>
            </a:r>
          </a:p>
        </p:txBody>
      </p:sp>
      <p:sp>
        <p:nvSpPr>
          <p:cNvPr id="11" name="Rectangle 10">
            <a:extLst>
              <a:ext uri="{FF2B5EF4-FFF2-40B4-BE49-F238E27FC236}">
                <a16:creationId xmlns:a16="http://schemas.microsoft.com/office/drawing/2014/main" id="{0442737D-D1BB-4745-B6DF-D0A7349C3583}"/>
              </a:ext>
            </a:extLst>
          </p:cNvPr>
          <p:cNvSpPr/>
          <p:nvPr/>
        </p:nvSpPr>
        <p:spPr>
          <a:xfrm>
            <a:off x="2402017" y="2047813"/>
            <a:ext cx="2398583" cy="518161"/>
          </a:xfrm>
          <a:prstGeom prst="rect">
            <a:avLst/>
          </a:prstGeom>
          <a:noFill/>
          <a:ln w="57150">
            <a:solidFill>
              <a:schemeClr val="accent3"/>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15" name="TextBox 14">
            <a:extLst>
              <a:ext uri="{FF2B5EF4-FFF2-40B4-BE49-F238E27FC236}">
                <a16:creationId xmlns:a16="http://schemas.microsoft.com/office/drawing/2014/main" id="{B21C292A-44A9-0944-BF3C-DE8839ABA77B}"/>
              </a:ext>
            </a:extLst>
          </p:cNvPr>
          <p:cNvSpPr txBox="1"/>
          <p:nvPr/>
        </p:nvSpPr>
        <p:spPr>
          <a:xfrm>
            <a:off x="4452814" y="1262090"/>
            <a:ext cx="3828292" cy="58477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none" rtlCol="0">
            <a:spAutoFit/>
          </a:bodyPr>
          <a:lstStyle/>
          <a:p>
            <a:r>
              <a:rPr lang="en-US" sz="3200" dirty="0"/>
              <a:t>14 Column Modules</a:t>
            </a:r>
          </a:p>
        </p:txBody>
      </p:sp>
      <p:sp>
        <p:nvSpPr>
          <p:cNvPr id="12" name="Rectangle 11">
            <a:extLst>
              <a:ext uri="{FF2B5EF4-FFF2-40B4-BE49-F238E27FC236}">
                <a16:creationId xmlns:a16="http://schemas.microsoft.com/office/drawing/2014/main" id="{88E9738D-C3F6-AD4B-941A-19AE576CAC44}"/>
              </a:ext>
            </a:extLst>
          </p:cNvPr>
          <p:cNvSpPr/>
          <p:nvPr/>
        </p:nvSpPr>
        <p:spPr>
          <a:xfrm>
            <a:off x="2402016" y="2565976"/>
            <a:ext cx="2398583" cy="542984"/>
          </a:xfrm>
          <a:prstGeom prst="rect">
            <a:avLst/>
          </a:prstGeom>
          <a:noFill/>
          <a:ln w="57150">
            <a:solidFill>
              <a:schemeClr val="accent3"/>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EE91EBC7-9CCC-F946-9BFC-C24DE41B8F70}"/>
              </a:ext>
            </a:extLst>
          </p:cNvPr>
          <p:cNvSpPr/>
          <p:nvPr/>
        </p:nvSpPr>
        <p:spPr>
          <a:xfrm>
            <a:off x="2402016" y="3096123"/>
            <a:ext cx="2398583" cy="539762"/>
          </a:xfrm>
          <a:prstGeom prst="rect">
            <a:avLst/>
          </a:prstGeom>
          <a:noFill/>
          <a:ln w="57150">
            <a:solidFill>
              <a:schemeClr val="accent3"/>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DA446126-8841-7845-85E9-EC1E6FEFF11D}"/>
              </a:ext>
            </a:extLst>
          </p:cNvPr>
          <p:cNvSpPr/>
          <p:nvPr/>
        </p:nvSpPr>
        <p:spPr>
          <a:xfrm>
            <a:off x="2402015" y="3643093"/>
            <a:ext cx="2398583" cy="535778"/>
          </a:xfrm>
          <a:prstGeom prst="rect">
            <a:avLst/>
          </a:prstGeom>
          <a:noFill/>
          <a:ln w="57150">
            <a:solidFill>
              <a:schemeClr val="accent3"/>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1D5E9C07-3A60-914A-8194-80903BDC709C}"/>
              </a:ext>
            </a:extLst>
          </p:cNvPr>
          <p:cNvSpPr/>
          <p:nvPr/>
        </p:nvSpPr>
        <p:spPr>
          <a:xfrm>
            <a:off x="2402015" y="4184956"/>
            <a:ext cx="2398583" cy="602945"/>
          </a:xfrm>
          <a:prstGeom prst="rect">
            <a:avLst/>
          </a:prstGeom>
          <a:noFill/>
          <a:ln w="57150">
            <a:solidFill>
              <a:schemeClr val="accent3"/>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2D00596C-F321-5846-B273-F28490BBD67E}"/>
              </a:ext>
            </a:extLst>
          </p:cNvPr>
          <p:cNvSpPr/>
          <p:nvPr/>
        </p:nvSpPr>
        <p:spPr>
          <a:xfrm>
            <a:off x="2402015" y="4733681"/>
            <a:ext cx="2398583" cy="602945"/>
          </a:xfrm>
          <a:prstGeom prst="rect">
            <a:avLst/>
          </a:prstGeom>
          <a:noFill/>
          <a:ln w="57150">
            <a:solidFill>
              <a:schemeClr val="accent3"/>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DC3FF862-8DEC-F94B-8C2F-1298C78365AE}"/>
              </a:ext>
            </a:extLst>
          </p:cNvPr>
          <p:cNvSpPr/>
          <p:nvPr/>
        </p:nvSpPr>
        <p:spPr>
          <a:xfrm>
            <a:off x="2402014" y="5297811"/>
            <a:ext cx="2398583" cy="602945"/>
          </a:xfrm>
          <a:prstGeom prst="rect">
            <a:avLst/>
          </a:prstGeom>
          <a:noFill/>
          <a:ln w="57150">
            <a:solidFill>
              <a:schemeClr val="accent3"/>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FD301AB6-9519-B44E-85DA-E305404A1E93}"/>
              </a:ext>
            </a:extLst>
          </p:cNvPr>
          <p:cNvSpPr/>
          <p:nvPr/>
        </p:nvSpPr>
        <p:spPr>
          <a:xfrm>
            <a:off x="2402013" y="5872863"/>
            <a:ext cx="2398583" cy="602945"/>
          </a:xfrm>
          <a:prstGeom prst="rect">
            <a:avLst/>
          </a:prstGeom>
          <a:noFill/>
          <a:ln w="57150">
            <a:solidFill>
              <a:schemeClr val="accent3"/>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BD532AED-C405-7645-88ED-52D48557D451}"/>
              </a:ext>
            </a:extLst>
          </p:cNvPr>
          <p:cNvSpPr/>
          <p:nvPr/>
        </p:nvSpPr>
        <p:spPr>
          <a:xfrm>
            <a:off x="4800597" y="2060830"/>
            <a:ext cx="2398583" cy="518161"/>
          </a:xfrm>
          <a:prstGeom prst="rect">
            <a:avLst/>
          </a:prstGeom>
          <a:noFill/>
          <a:ln w="57150">
            <a:solidFill>
              <a:schemeClr val="accent3"/>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912899C7-F5FB-894F-9AFF-0E0860205708}"/>
              </a:ext>
            </a:extLst>
          </p:cNvPr>
          <p:cNvSpPr/>
          <p:nvPr/>
        </p:nvSpPr>
        <p:spPr>
          <a:xfrm>
            <a:off x="4800596" y="2578993"/>
            <a:ext cx="2398583" cy="542984"/>
          </a:xfrm>
          <a:prstGeom prst="rect">
            <a:avLst/>
          </a:prstGeom>
          <a:noFill/>
          <a:ln w="57150">
            <a:solidFill>
              <a:schemeClr val="accent3"/>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3416BBF7-7538-5A44-85F1-FA8AE153D32A}"/>
              </a:ext>
            </a:extLst>
          </p:cNvPr>
          <p:cNvSpPr/>
          <p:nvPr/>
        </p:nvSpPr>
        <p:spPr>
          <a:xfrm>
            <a:off x="4800596" y="3109140"/>
            <a:ext cx="2398583" cy="2776740"/>
          </a:xfrm>
          <a:prstGeom prst="rect">
            <a:avLst/>
          </a:prstGeom>
          <a:noFill/>
          <a:ln w="57150">
            <a:solidFill>
              <a:schemeClr val="accent3"/>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ADDD38A8-1276-B040-8D3D-C33C32878C8D}"/>
              </a:ext>
            </a:extLst>
          </p:cNvPr>
          <p:cNvSpPr/>
          <p:nvPr/>
        </p:nvSpPr>
        <p:spPr>
          <a:xfrm>
            <a:off x="4800593" y="5885880"/>
            <a:ext cx="2398583" cy="602945"/>
          </a:xfrm>
          <a:prstGeom prst="rect">
            <a:avLst/>
          </a:prstGeom>
          <a:noFill/>
          <a:ln w="57150">
            <a:solidFill>
              <a:schemeClr val="accent3"/>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A00A4213-F0EE-AE44-99B2-DE0135064E0E}"/>
              </a:ext>
            </a:extLst>
          </p:cNvPr>
          <p:cNvSpPr/>
          <p:nvPr/>
        </p:nvSpPr>
        <p:spPr>
          <a:xfrm>
            <a:off x="7199175" y="2060830"/>
            <a:ext cx="2398583" cy="518161"/>
          </a:xfrm>
          <a:prstGeom prst="rect">
            <a:avLst/>
          </a:prstGeom>
          <a:noFill/>
          <a:ln w="57150">
            <a:solidFill>
              <a:schemeClr val="accent3"/>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76C5980E-1A32-B44E-9EAD-E5CE236AF97C}"/>
              </a:ext>
            </a:extLst>
          </p:cNvPr>
          <p:cNvSpPr/>
          <p:nvPr/>
        </p:nvSpPr>
        <p:spPr>
          <a:xfrm>
            <a:off x="7199175" y="2592008"/>
            <a:ext cx="2398583" cy="1693992"/>
          </a:xfrm>
          <a:prstGeom prst="rect">
            <a:avLst/>
          </a:prstGeom>
          <a:noFill/>
          <a:ln w="57150">
            <a:solidFill>
              <a:schemeClr val="accent3"/>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216765175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6FD4C74-0714-A349-9797-8FE9050E1165}"/>
              </a:ext>
            </a:extLst>
          </p:cNvPr>
          <p:cNvSpPr>
            <a:spLocks noGrp="1"/>
          </p:cNvSpPr>
          <p:nvPr>
            <p:ph type="sldNum" sz="quarter" idx="12"/>
          </p:nvPr>
        </p:nvSpPr>
        <p:spPr/>
        <p:txBody>
          <a:bodyPr/>
          <a:lstStyle/>
          <a:p>
            <a:fld id="{C4FD4C9A-A48D-894E-B229-7E62E29E9615}" type="slidenum">
              <a:rPr lang="en-US" smtClean="0"/>
              <a:t>65</a:t>
            </a:fld>
            <a:endParaRPr lang="en-US"/>
          </a:p>
        </p:txBody>
      </p:sp>
      <p:pic>
        <p:nvPicPr>
          <p:cNvPr id="5" name="Picture 4">
            <a:extLst>
              <a:ext uri="{FF2B5EF4-FFF2-40B4-BE49-F238E27FC236}">
                <a16:creationId xmlns:a16="http://schemas.microsoft.com/office/drawing/2014/main" id="{E7A3D593-FDC5-E747-8DA0-F4A0964CF3BF}"/>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b="-818"/>
          <a:stretch/>
        </p:blipFill>
        <p:spPr>
          <a:xfrm>
            <a:off x="2402017" y="1152769"/>
            <a:ext cx="7443024" cy="5292720"/>
          </a:xfrm>
          <a:prstGeom prst="rect">
            <a:avLst/>
          </a:prstGeom>
          <a:ln w="28575">
            <a:noFill/>
          </a:ln>
        </p:spPr>
      </p:pic>
      <p:sp>
        <p:nvSpPr>
          <p:cNvPr id="6" name="Title 1">
            <a:extLst>
              <a:ext uri="{FF2B5EF4-FFF2-40B4-BE49-F238E27FC236}">
                <a16:creationId xmlns:a16="http://schemas.microsoft.com/office/drawing/2014/main" id="{6D0D8A2A-D1FD-E34D-A80D-1F4DB4C3A8C2}"/>
              </a:ext>
            </a:extLst>
          </p:cNvPr>
          <p:cNvSpPr txBox="1">
            <a:spLocks/>
          </p:cNvSpPr>
          <p:nvPr/>
        </p:nvSpPr>
        <p:spPr>
          <a:xfrm>
            <a:off x="680975" y="82858"/>
            <a:ext cx="10515600" cy="1069911"/>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3600" b="1" i="0" kern="800" spc="0" baseline="0">
                <a:solidFill>
                  <a:schemeClr val="accent1"/>
                </a:solidFill>
                <a:latin typeface="Trebuchet MS" panose="020B0703020202090204" pitchFamily="34" charset="0"/>
                <a:ea typeface="+mj-ea"/>
                <a:cs typeface="Trebuchet MS" panose="020B0703020202090204" pitchFamily="34" charset="0"/>
              </a:defRPr>
            </a:lvl1pPr>
          </a:lstStyle>
          <a:p>
            <a:r>
              <a:rPr lang="en-US" sz="2400" dirty="0" err="1"/>
              <a:t>safetyGraphics</a:t>
            </a:r>
            <a:r>
              <a:rPr lang="en-US" sz="2400" dirty="0"/>
              <a:t> 2.0</a:t>
            </a:r>
            <a:br>
              <a:rPr lang="en-US" dirty="0"/>
            </a:br>
            <a:r>
              <a:rPr lang="en-US" dirty="0"/>
              <a:t>Multiple Data Domains</a:t>
            </a:r>
          </a:p>
        </p:txBody>
      </p:sp>
      <p:sp>
        <p:nvSpPr>
          <p:cNvPr id="11" name="Rectangle 10">
            <a:extLst>
              <a:ext uri="{FF2B5EF4-FFF2-40B4-BE49-F238E27FC236}">
                <a16:creationId xmlns:a16="http://schemas.microsoft.com/office/drawing/2014/main" id="{0442737D-D1BB-4745-B6DF-D0A7349C3583}"/>
              </a:ext>
            </a:extLst>
          </p:cNvPr>
          <p:cNvSpPr/>
          <p:nvPr/>
        </p:nvSpPr>
        <p:spPr>
          <a:xfrm>
            <a:off x="2402017" y="2047813"/>
            <a:ext cx="2398583" cy="518161"/>
          </a:xfrm>
          <a:prstGeom prst="rect">
            <a:avLst/>
          </a:prstGeom>
          <a:noFill/>
          <a:ln w="57150">
            <a:solidFill>
              <a:schemeClr val="accent3"/>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15" name="TextBox 14">
            <a:extLst>
              <a:ext uri="{FF2B5EF4-FFF2-40B4-BE49-F238E27FC236}">
                <a16:creationId xmlns:a16="http://schemas.microsoft.com/office/drawing/2014/main" id="{B21C292A-44A9-0944-BF3C-DE8839ABA77B}"/>
              </a:ext>
            </a:extLst>
          </p:cNvPr>
          <p:cNvSpPr txBox="1"/>
          <p:nvPr/>
        </p:nvSpPr>
        <p:spPr>
          <a:xfrm>
            <a:off x="4452814" y="1262090"/>
            <a:ext cx="3555782" cy="58477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none" rtlCol="0">
            <a:spAutoFit/>
          </a:bodyPr>
          <a:lstStyle/>
          <a:p>
            <a:r>
              <a:rPr lang="en-US" sz="3200" dirty="0"/>
              <a:t>20 Select Modules</a:t>
            </a:r>
          </a:p>
        </p:txBody>
      </p:sp>
      <p:sp>
        <p:nvSpPr>
          <p:cNvPr id="12" name="Rectangle 11">
            <a:extLst>
              <a:ext uri="{FF2B5EF4-FFF2-40B4-BE49-F238E27FC236}">
                <a16:creationId xmlns:a16="http://schemas.microsoft.com/office/drawing/2014/main" id="{88E9738D-C3F6-AD4B-941A-19AE576CAC44}"/>
              </a:ext>
            </a:extLst>
          </p:cNvPr>
          <p:cNvSpPr/>
          <p:nvPr/>
        </p:nvSpPr>
        <p:spPr>
          <a:xfrm>
            <a:off x="2402016" y="2565976"/>
            <a:ext cx="2398583" cy="542984"/>
          </a:xfrm>
          <a:prstGeom prst="rect">
            <a:avLst/>
          </a:prstGeom>
          <a:noFill/>
          <a:ln w="57150">
            <a:solidFill>
              <a:schemeClr val="accent3"/>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EE91EBC7-9CCC-F946-9BFC-C24DE41B8F70}"/>
              </a:ext>
            </a:extLst>
          </p:cNvPr>
          <p:cNvSpPr/>
          <p:nvPr/>
        </p:nvSpPr>
        <p:spPr>
          <a:xfrm>
            <a:off x="2402016" y="3096123"/>
            <a:ext cx="2398583" cy="539762"/>
          </a:xfrm>
          <a:prstGeom prst="rect">
            <a:avLst/>
          </a:prstGeom>
          <a:noFill/>
          <a:ln w="57150">
            <a:solidFill>
              <a:schemeClr val="accent3"/>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DA446126-8841-7845-85E9-EC1E6FEFF11D}"/>
              </a:ext>
            </a:extLst>
          </p:cNvPr>
          <p:cNvSpPr/>
          <p:nvPr/>
        </p:nvSpPr>
        <p:spPr>
          <a:xfrm>
            <a:off x="2402015" y="3643093"/>
            <a:ext cx="2398583" cy="535778"/>
          </a:xfrm>
          <a:prstGeom prst="rect">
            <a:avLst/>
          </a:prstGeom>
          <a:noFill/>
          <a:ln w="57150">
            <a:solidFill>
              <a:schemeClr val="accent3"/>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1D5E9C07-3A60-914A-8194-80903BDC709C}"/>
              </a:ext>
            </a:extLst>
          </p:cNvPr>
          <p:cNvSpPr/>
          <p:nvPr/>
        </p:nvSpPr>
        <p:spPr>
          <a:xfrm>
            <a:off x="2402015" y="4184956"/>
            <a:ext cx="2398583" cy="602945"/>
          </a:xfrm>
          <a:prstGeom prst="rect">
            <a:avLst/>
          </a:prstGeom>
          <a:noFill/>
          <a:ln w="57150">
            <a:solidFill>
              <a:schemeClr val="accent3"/>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2D00596C-F321-5846-B273-F28490BBD67E}"/>
              </a:ext>
            </a:extLst>
          </p:cNvPr>
          <p:cNvSpPr/>
          <p:nvPr/>
        </p:nvSpPr>
        <p:spPr>
          <a:xfrm>
            <a:off x="2402015" y="4733681"/>
            <a:ext cx="2398583" cy="602945"/>
          </a:xfrm>
          <a:prstGeom prst="rect">
            <a:avLst/>
          </a:prstGeom>
          <a:noFill/>
          <a:ln w="57150">
            <a:solidFill>
              <a:schemeClr val="accent3"/>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DC3FF862-8DEC-F94B-8C2F-1298C78365AE}"/>
              </a:ext>
            </a:extLst>
          </p:cNvPr>
          <p:cNvSpPr/>
          <p:nvPr/>
        </p:nvSpPr>
        <p:spPr>
          <a:xfrm>
            <a:off x="2402014" y="5297811"/>
            <a:ext cx="2398583" cy="602945"/>
          </a:xfrm>
          <a:prstGeom prst="rect">
            <a:avLst/>
          </a:prstGeom>
          <a:noFill/>
          <a:ln w="57150">
            <a:solidFill>
              <a:schemeClr val="accent3"/>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FD301AB6-9519-B44E-85DA-E305404A1E93}"/>
              </a:ext>
            </a:extLst>
          </p:cNvPr>
          <p:cNvSpPr/>
          <p:nvPr/>
        </p:nvSpPr>
        <p:spPr>
          <a:xfrm>
            <a:off x="2402013" y="5872863"/>
            <a:ext cx="2398583" cy="602945"/>
          </a:xfrm>
          <a:prstGeom prst="rect">
            <a:avLst/>
          </a:prstGeom>
          <a:noFill/>
          <a:ln w="57150">
            <a:solidFill>
              <a:schemeClr val="accent3"/>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BD532AED-C405-7645-88ED-52D48557D451}"/>
              </a:ext>
            </a:extLst>
          </p:cNvPr>
          <p:cNvSpPr/>
          <p:nvPr/>
        </p:nvSpPr>
        <p:spPr>
          <a:xfrm>
            <a:off x="4800597" y="2060830"/>
            <a:ext cx="2398583" cy="518161"/>
          </a:xfrm>
          <a:prstGeom prst="rect">
            <a:avLst/>
          </a:prstGeom>
          <a:noFill/>
          <a:ln w="57150">
            <a:solidFill>
              <a:schemeClr val="accent3"/>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912899C7-F5FB-894F-9AFF-0E0860205708}"/>
              </a:ext>
            </a:extLst>
          </p:cNvPr>
          <p:cNvSpPr/>
          <p:nvPr/>
        </p:nvSpPr>
        <p:spPr>
          <a:xfrm>
            <a:off x="4800596" y="2578993"/>
            <a:ext cx="2398583" cy="542984"/>
          </a:xfrm>
          <a:prstGeom prst="rect">
            <a:avLst/>
          </a:prstGeom>
          <a:noFill/>
          <a:ln w="57150">
            <a:solidFill>
              <a:schemeClr val="accent3"/>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ADDD38A8-1276-B040-8D3D-C33C32878C8D}"/>
              </a:ext>
            </a:extLst>
          </p:cNvPr>
          <p:cNvSpPr/>
          <p:nvPr/>
        </p:nvSpPr>
        <p:spPr>
          <a:xfrm>
            <a:off x="4800593" y="5885880"/>
            <a:ext cx="2398583" cy="602945"/>
          </a:xfrm>
          <a:prstGeom prst="rect">
            <a:avLst/>
          </a:prstGeom>
          <a:noFill/>
          <a:ln w="57150">
            <a:solidFill>
              <a:schemeClr val="accent3"/>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A00A4213-F0EE-AE44-99B2-DE0135064E0E}"/>
              </a:ext>
            </a:extLst>
          </p:cNvPr>
          <p:cNvSpPr/>
          <p:nvPr/>
        </p:nvSpPr>
        <p:spPr>
          <a:xfrm>
            <a:off x="7199175" y="2060830"/>
            <a:ext cx="2398583" cy="518161"/>
          </a:xfrm>
          <a:prstGeom prst="rect">
            <a:avLst/>
          </a:prstGeom>
          <a:noFill/>
          <a:ln w="57150">
            <a:solidFill>
              <a:schemeClr val="accent3"/>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76C5980E-1A32-B44E-9EAD-E5CE236AF97C}"/>
              </a:ext>
            </a:extLst>
          </p:cNvPr>
          <p:cNvSpPr/>
          <p:nvPr/>
        </p:nvSpPr>
        <p:spPr>
          <a:xfrm>
            <a:off x="7199175" y="2592008"/>
            <a:ext cx="2398583" cy="1693992"/>
          </a:xfrm>
          <a:prstGeom prst="rect">
            <a:avLst/>
          </a:prstGeom>
          <a:noFill/>
          <a:ln w="57150">
            <a:solidFill>
              <a:schemeClr val="accent3"/>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02B1A85B-FC24-884F-897C-27282799189D}"/>
              </a:ext>
            </a:extLst>
          </p:cNvPr>
          <p:cNvSpPr/>
          <p:nvPr/>
        </p:nvSpPr>
        <p:spPr>
          <a:xfrm>
            <a:off x="4800590" y="3094188"/>
            <a:ext cx="2398583" cy="539762"/>
          </a:xfrm>
          <a:prstGeom prst="rect">
            <a:avLst/>
          </a:prstGeom>
          <a:noFill/>
          <a:ln w="57150">
            <a:solidFill>
              <a:schemeClr val="accent3"/>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5D332F13-9ABF-7B40-947C-156E5804630C}"/>
              </a:ext>
            </a:extLst>
          </p:cNvPr>
          <p:cNvSpPr/>
          <p:nvPr/>
        </p:nvSpPr>
        <p:spPr>
          <a:xfrm>
            <a:off x="4800589" y="3641158"/>
            <a:ext cx="2398583" cy="535778"/>
          </a:xfrm>
          <a:prstGeom prst="rect">
            <a:avLst/>
          </a:prstGeom>
          <a:noFill/>
          <a:ln w="57150">
            <a:solidFill>
              <a:schemeClr val="accent3"/>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CAA599D8-2924-9A4B-BAE4-4D3267198A8F}"/>
              </a:ext>
            </a:extLst>
          </p:cNvPr>
          <p:cNvSpPr/>
          <p:nvPr/>
        </p:nvSpPr>
        <p:spPr>
          <a:xfrm>
            <a:off x="4800589" y="4183021"/>
            <a:ext cx="2398583" cy="602945"/>
          </a:xfrm>
          <a:prstGeom prst="rect">
            <a:avLst/>
          </a:prstGeom>
          <a:noFill/>
          <a:ln w="57150">
            <a:solidFill>
              <a:schemeClr val="accent3"/>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2482E574-24AB-E941-80A1-1814E995F6F6}"/>
              </a:ext>
            </a:extLst>
          </p:cNvPr>
          <p:cNvSpPr/>
          <p:nvPr/>
        </p:nvSpPr>
        <p:spPr>
          <a:xfrm>
            <a:off x="4800589" y="4731746"/>
            <a:ext cx="2398583" cy="602945"/>
          </a:xfrm>
          <a:prstGeom prst="rect">
            <a:avLst/>
          </a:prstGeom>
          <a:noFill/>
          <a:ln w="57150">
            <a:solidFill>
              <a:schemeClr val="accent3"/>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57AF629A-E25B-FE49-AFD3-8F251E7C7DEF}"/>
              </a:ext>
            </a:extLst>
          </p:cNvPr>
          <p:cNvSpPr/>
          <p:nvPr/>
        </p:nvSpPr>
        <p:spPr>
          <a:xfrm>
            <a:off x="4800588" y="5295876"/>
            <a:ext cx="2398583" cy="602945"/>
          </a:xfrm>
          <a:prstGeom prst="rect">
            <a:avLst/>
          </a:prstGeom>
          <a:noFill/>
          <a:ln w="57150">
            <a:solidFill>
              <a:schemeClr val="accent3"/>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B5029510-0915-4F4A-8666-CD1190A624E2}"/>
              </a:ext>
            </a:extLst>
          </p:cNvPr>
          <p:cNvSpPr/>
          <p:nvPr/>
        </p:nvSpPr>
        <p:spPr>
          <a:xfrm>
            <a:off x="7199170" y="2566050"/>
            <a:ext cx="2398583" cy="602945"/>
          </a:xfrm>
          <a:prstGeom prst="rect">
            <a:avLst/>
          </a:prstGeom>
          <a:noFill/>
          <a:ln w="57150">
            <a:solidFill>
              <a:schemeClr val="accent3"/>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64BD6FB2-1721-7C4A-A198-FA340D0890E9}"/>
              </a:ext>
            </a:extLst>
          </p:cNvPr>
          <p:cNvSpPr/>
          <p:nvPr/>
        </p:nvSpPr>
        <p:spPr>
          <a:xfrm>
            <a:off x="7199169" y="3130180"/>
            <a:ext cx="2398583" cy="602945"/>
          </a:xfrm>
          <a:prstGeom prst="rect">
            <a:avLst/>
          </a:prstGeom>
          <a:noFill/>
          <a:ln w="57150">
            <a:solidFill>
              <a:schemeClr val="accent3"/>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35" name="Rectangle 34">
            <a:extLst>
              <a:ext uri="{FF2B5EF4-FFF2-40B4-BE49-F238E27FC236}">
                <a16:creationId xmlns:a16="http://schemas.microsoft.com/office/drawing/2014/main" id="{9D69EBB3-FD11-EE41-9754-4295A0F33D2B}"/>
              </a:ext>
            </a:extLst>
          </p:cNvPr>
          <p:cNvSpPr/>
          <p:nvPr/>
        </p:nvSpPr>
        <p:spPr>
          <a:xfrm>
            <a:off x="7199168" y="3705232"/>
            <a:ext cx="2398583" cy="602945"/>
          </a:xfrm>
          <a:prstGeom prst="rect">
            <a:avLst/>
          </a:prstGeom>
          <a:noFill/>
          <a:ln w="57150">
            <a:solidFill>
              <a:schemeClr val="accent3"/>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4813518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25A04F-A803-2643-A655-AF4B74D5CF2F}"/>
              </a:ext>
            </a:extLst>
          </p:cNvPr>
          <p:cNvSpPr>
            <a:spLocks noGrp="1"/>
          </p:cNvSpPr>
          <p:nvPr>
            <p:ph type="title"/>
          </p:nvPr>
        </p:nvSpPr>
        <p:spPr>
          <a:xfrm>
            <a:off x="814137" y="118468"/>
            <a:ext cx="10515600" cy="1325563"/>
          </a:xfrm>
        </p:spPr>
        <p:txBody>
          <a:bodyPr/>
          <a:lstStyle/>
          <a:p>
            <a:r>
              <a:rPr lang="en-US" dirty="0"/>
              <a:t>Open and Transparent Online Collaboration </a:t>
            </a:r>
          </a:p>
        </p:txBody>
      </p:sp>
      <p:sp>
        <p:nvSpPr>
          <p:cNvPr id="3" name="Content Placeholder 2">
            <a:extLst>
              <a:ext uri="{FF2B5EF4-FFF2-40B4-BE49-F238E27FC236}">
                <a16:creationId xmlns:a16="http://schemas.microsoft.com/office/drawing/2014/main" id="{941FABE7-B223-8D42-B374-3FFA7F520FD8}"/>
              </a:ext>
            </a:extLst>
          </p:cNvPr>
          <p:cNvSpPr>
            <a:spLocks noGrp="1"/>
          </p:cNvSpPr>
          <p:nvPr>
            <p:ph idx="1"/>
          </p:nvPr>
        </p:nvSpPr>
        <p:spPr>
          <a:xfrm>
            <a:off x="609600" y="1574686"/>
            <a:ext cx="6927273" cy="4234286"/>
          </a:xfrm>
        </p:spPr>
        <p:txBody>
          <a:bodyPr>
            <a:normAutofit fontScale="85000" lnSpcReduction="20000"/>
          </a:bodyPr>
          <a:lstStyle/>
          <a:p>
            <a:pPr marL="0" indent="0">
              <a:buNone/>
            </a:pPr>
            <a:r>
              <a:rPr lang="en-US" dirty="0"/>
              <a:t>We use a public GitHub site for: </a:t>
            </a:r>
          </a:p>
          <a:p>
            <a:pPr marL="342900" indent="-342900">
              <a:buFont typeface="Arial" panose="020B0604020202020204" pitchFamily="34" charset="0"/>
              <a:buChar char="•"/>
            </a:pPr>
            <a:r>
              <a:rPr lang="en-US" dirty="0"/>
              <a:t>Source Code Storage</a:t>
            </a:r>
          </a:p>
          <a:p>
            <a:pPr marL="342900" indent="-342900">
              <a:buFont typeface="Arial" panose="020B0604020202020204" pitchFamily="34" charset="0"/>
              <a:buChar char="•"/>
            </a:pPr>
            <a:r>
              <a:rPr lang="en-US" dirty="0"/>
              <a:t>Version Control</a:t>
            </a:r>
          </a:p>
          <a:p>
            <a:pPr marL="342900" indent="-342900">
              <a:buFont typeface="Arial" panose="020B0604020202020204" pitchFamily="34" charset="0"/>
              <a:buChar char="•"/>
            </a:pPr>
            <a:r>
              <a:rPr lang="en-US" dirty="0"/>
              <a:t>Testing/QC infrastructure</a:t>
            </a:r>
          </a:p>
          <a:p>
            <a:pPr marL="342900" indent="-342900">
              <a:buFont typeface="Arial" panose="020B0604020202020204" pitchFamily="34" charset="0"/>
              <a:buChar char="•"/>
            </a:pPr>
            <a:r>
              <a:rPr lang="en-US" dirty="0"/>
              <a:t>Issue tracking</a:t>
            </a:r>
          </a:p>
          <a:p>
            <a:pPr marL="342900" indent="-342900">
              <a:buFont typeface="Arial" panose="020B0604020202020204" pitchFamily="34" charset="0"/>
              <a:buChar char="•"/>
            </a:pPr>
            <a:r>
              <a:rPr lang="en-US" dirty="0"/>
              <a:t>Release Tracking</a:t>
            </a:r>
          </a:p>
          <a:p>
            <a:pPr marL="342900" indent="-342900">
              <a:buFont typeface="Arial" panose="020B0604020202020204" pitchFamily="34" charset="0"/>
              <a:buChar char="•"/>
            </a:pPr>
            <a:r>
              <a:rPr lang="en-US" dirty="0"/>
              <a:t>Discussion boards</a:t>
            </a:r>
          </a:p>
          <a:p>
            <a:pPr marL="342900" indent="-342900">
              <a:buFont typeface="Arial" panose="020B0604020202020204" pitchFamily="34" charset="0"/>
              <a:buChar char="•"/>
            </a:pPr>
            <a:r>
              <a:rPr lang="en-US" dirty="0"/>
              <a:t>Meeting Minutes</a:t>
            </a:r>
          </a:p>
          <a:p>
            <a:pPr marL="342900" indent="-342900">
              <a:buFont typeface="Arial" panose="020B0604020202020204" pitchFamily="34" charset="0"/>
              <a:buChar char="•"/>
            </a:pPr>
            <a:r>
              <a:rPr lang="en-US" dirty="0"/>
              <a:t>Project Management (Kanban boards, etc.)</a:t>
            </a:r>
          </a:p>
          <a:p>
            <a:pPr marL="342900" indent="-342900">
              <a:buFont typeface="Arial" panose="020B0604020202020204" pitchFamily="34" charset="0"/>
              <a:buChar char="•"/>
            </a:pPr>
            <a:r>
              <a:rPr lang="en-US" dirty="0"/>
              <a:t>Web-site hosting</a:t>
            </a:r>
          </a:p>
          <a:p>
            <a:pPr marL="342900" indent="-342900">
              <a:buFont typeface="Arial" panose="020B0604020202020204" pitchFamily="34" charset="0"/>
              <a:buChar char="•"/>
            </a:pPr>
            <a:r>
              <a:rPr lang="en-US" dirty="0"/>
              <a:t>Continuous Integration</a:t>
            </a:r>
          </a:p>
        </p:txBody>
      </p:sp>
      <p:sp>
        <p:nvSpPr>
          <p:cNvPr id="4" name="Slide Number Placeholder 3">
            <a:extLst>
              <a:ext uri="{FF2B5EF4-FFF2-40B4-BE49-F238E27FC236}">
                <a16:creationId xmlns:a16="http://schemas.microsoft.com/office/drawing/2014/main" id="{77C189AD-4015-184C-AF78-9DEADA0C33EF}"/>
              </a:ext>
            </a:extLst>
          </p:cNvPr>
          <p:cNvSpPr>
            <a:spLocks noGrp="1"/>
          </p:cNvSpPr>
          <p:nvPr>
            <p:ph type="sldNum" sz="quarter" idx="12"/>
          </p:nvPr>
        </p:nvSpPr>
        <p:spPr/>
        <p:txBody>
          <a:bodyPr/>
          <a:lstStyle/>
          <a:p>
            <a:fld id="{71B7BAC7-FE87-40F6-AA24-4F4685D1B022}" type="slidenum">
              <a:rPr lang="en-US" smtClean="0"/>
              <a:t>7</a:t>
            </a:fld>
            <a:endParaRPr lang="en-US"/>
          </a:p>
        </p:txBody>
      </p:sp>
      <p:pic>
        <p:nvPicPr>
          <p:cNvPr id="6" name="Picture 5">
            <a:extLst>
              <a:ext uri="{FF2B5EF4-FFF2-40B4-BE49-F238E27FC236}">
                <a16:creationId xmlns:a16="http://schemas.microsoft.com/office/drawing/2014/main" id="{3E55B7EB-88C1-B84F-A90F-D8B3425C0296}"/>
              </a:ext>
            </a:extLst>
          </p:cNvPr>
          <p:cNvPicPr>
            <a:picLocks noChangeAspect="1"/>
          </p:cNvPicPr>
          <p:nvPr/>
        </p:nvPicPr>
        <p:blipFill>
          <a:blip r:embed="rId3"/>
          <a:stretch>
            <a:fillRect/>
          </a:stretch>
        </p:blipFill>
        <p:spPr>
          <a:xfrm>
            <a:off x="7755149" y="1332690"/>
            <a:ext cx="3779125" cy="4762350"/>
          </a:xfrm>
          <a:prstGeom prst="rect">
            <a:avLst/>
          </a:prstGeom>
        </p:spPr>
      </p:pic>
      <p:sp>
        <p:nvSpPr>
          <p:cNvPr id="7" name="Rectangle 6">
            <a:extLst>
              <a:ext uri="{FF2B5EF4-FFF2-40B4-BE49-F238E27FC236}">
                <a16:creationId xmlns:a16="http://schemas.microsoft.com/office/drawing/2014/main" id="{2BC4307D-3328-CE48-8B3D-E3EA7525E411}"/>
              </a:ext>
            </a:extLst>
          </p:cNvPr>
          <p:cNvSpPr/>
          <p:nvPr/>
        </p:nvSpPr>
        <p:spPr>
          <a:xfrm>
            <a:off x="7821135" y="6050968"/>
            <a:ext cx="3647152" cy="369332"/>
          </a:xfrm>
          <a:prstGeom prst="rect">
            <a:avLst/>
          </a:prstGeom>
        </p:spPr>
        <p:txBody>
          <a:bodyPr wrap="none">
            <a:spAutoFit/>
          </a:bodyPr>
          <a:lstStyle/>
          <a:p>
            <a:r>
              <a:rPr lang="en-US">
                <a:hlinkClick r:id="rId4"/>
              </a:rPr>
              <a:t>https://</a:t>
            </a:r>
            <a:r>
              <a:rPr lang="en-US" err="1">
                <a:hlinkClick r:id="rId4"/>
              </a:rPr>
              <a:t>github.com</a:t>
            </a:r>
            <a:r>
              <a:rPr lang="en-US">
                <a:hlinkClick r:id="rId4"/>
              </a:rPr>
              <a:t>/</a:t>
            </a:r>
            <a:r>
              <a:rPr lang="en-US" err="1">
                <a:hlinkClick r:id="rId4"/>
              </a:rPr>
              <a:t>SafetyGraphics</a:t>
            </a:r>
            <a:endParaRPr lang="en-US"/>
          </a:p>
        </p:txBody>
      </p:sp>
    </p:spTree>
    <p:extLst>
      <p:ext uri="{BB962C8B-B14F-4D97-AF65-F5344CB8AC3E}">
        <p14:creationId xmlns:p14="http://schemas.microsoft.com/office/powerpoint/2010/main" val="38359213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B48A18-CF90-0B41-89A1-E9E6906CA104}"/>
              </a:ext>
            </a:extLst>
          </p:cNvPr>
          <p:cNvSpPr>
            <a:spLocks noGrp="1"/>
          </p:cNvSpPr>
          <p:nvPr>
            <p:ph type="title"/>
          </p:nvPr>
        </p:nvSpPr>
        <p:spPr/>
        <p:txBody>
          <a:bodyPr/>
          <a:lstStyle/>
          <a:p>
            <a:r>
              <a:rPr lang="en-US" dirty="0"/>
              <a:t>Want to get involved?</a:t>
            </a:r>
          </a:p>
        </p:txBody>
      </p:sp>
      <p:sp>
        <p:nvSpPr>
          <p:cNvPr id="3" name="Content Placeholder 2">
            <a:extLst>
              <a:ext uri="{FF2B5EF4-FFF2-40B4-BE49-F238E27FC236}">
                <a16:creationId xmlns:a16="http://schemas.microsoft.com/office/drawing/2014/main" id="{620CEBD3-371C-9848-8A19-045106689A66}"/>
              </a:ext>
            </a:extLst>
          </p:cNvPr>
          <p:cNvSpPr>
            <a:spLocks noGrp="1"/>
          </p:cNvSpPr>
          <p:nvPr>
            <p:ph idx="1"/>
          </p:nvPr>
        </p:nvSpPr>
        <p:spPr>
          <a:xfrm>
            <a:off x="3516086" y="2857590"/>
            <a:ext cx="5445034" cy="1400901"/>
          </a:xfrm>
        </p:spPr>
        <p:txBody>
          <a:bodyPr>
            <a:normAutofit/>
          </a:bodyPr>
          <a:lstStyle/>
          <a:p>
            <a:pPr marL="0" indent="0" algn="ctr">
              <a:buNone/>
            </a:pPr>
            <a:r>
              <a:rPr lang="en-US" sz="4800" dirty="0">
                <a:hlinkClick r:id="rId2"/>
              </a:rPr>
              <a:t>Sign up here!</a:t>
            </a:r>
            <a:endParaRPr lang="en-US" sz="4800" dirty="0"/>
          </a:p>
          <a:p>
            <a:pPr marL="0" indent="0" algn="ctr">
              <a:buNone/>
            </a:pPr>
            <a:r>
              <a:rPr lang="en-US" dirty="0"/>
              <a:t> (or send us an email)</a:t>
            </a:r>
          </a:p>
        </p:txBody>
      </p:sp>
    </p:spTree>
    <p:extLst>
      <p:ext uri="{BB962C8B-B14F-4D97-AF65-F5344CB8AC3E}">
        <p14:creationId xmlns:p14="http://schemas.microsoft.com/office/powerpoint/2010/main" val="17316314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2DC2ADD-5859-AF42-9BF4-C2A2A8215B0F}"/>
              </a:ext>
            </a:extLst>
          </p:cNvPr>
          <p:cNvSpPr>
            <a:spLocks noGrp="1"/>
          </p:cNvSpPr>
          <p:nvPr>
            <p:ph type="sldNum" sz="quarter" idx="12"/>
          </p:nvPr>
        </p:nvSpPr>
        <p:spPr>
          <a:xfrm>
            <a:off x="1502062" y="6518749"/>
            <a:ext cx="2743200" cy="291492"/>
          </a:xfrm>
        </p:spPr>
        <p:txBody>
          <a:bodyPr/>
          <a:lstStyle/>
          <a:p>
            <a:fld id="{C4FD4C9A-A48D-894E-B229-7E62E29E9615}" type="slidenum">
              <a:rPr lang="en-US" smtClean="0"/>
              <a:t>9</a:t>
            </a:fld>
            <a:endParaRPr lang="en-US"/>
          </a:p>
        </p:txBody>
      </p:sp>
      <p:sp>
        <p:nvSpPr>
          <p:cNvPr id="5" name="Rectangle 4">
            <a:extLst>
              <a:ext uri="{FF2B5EF4-FFF2-40B4-BE49-F238E27FC236}">
                <a16:creationId xmlns:a16="http://schemas.microsoft.com/office/drawing/2014/main" id="{715CCDE9-CC2E-9143-B3FF-A985D773C18A}"/>
              </a:ext>
            </a:extLst>
          </p:cNvPr>
          <p:cNvSpPr/>
          <p:nvPr/>
        </p:nvSpPr>
        <p:spPr>
          <a:xfrm>
            <a:off x="151228" y="135802"/>
            <a:ext cx="11887200" cy="1463040"/>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800" dirty="0"/>
              <a:t>Moving from Static to Interactive</a:t>
            </a:r>
          </a:p>
        </p:txBody>
      </p:sp>
      <p:sp>
        <p:nvSpPr>
          <p:cNvPr id="6" name="Rectangle 5">
            <a:extLst>
              <a:ext uri="{FF2B5EF4-FFF2-40B4-BE49-F238E27FC236}">
                <a16:creationId xmlns:a16="http://schemas.microsoft.com/office/drawing/2014/main" id="{CA226420-628A-E74B-BE82-96ACE80F8B32}"/>
              </a:ext>
            </a:extLst>
          </p:cNvPr>
          <p:cNvSpPr/>
          <p:nvPr/>
        </p:nvSpPr>
        <p:spPr>
          <a:xfrm>
            <a:off x="151228" y="1703100"/>
            <a:ext cx="11887200" cy="14630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800" dirty="0"/>
              <a:t>Establishing an Open-Source Working group</a:t>
            </a:r>
          </a:p>
        </p:txBody>
      </p:sp>
      <p:sp>
        <p:nvSpPr>
          <p:cNvPr id="7" name="Rectangle 6">
            <a:extLst>
              <a:ext uri="{FF2B5EF4-FFF2-40B4-BE49-F238E27FC236}">
                <a16:creationId xmlns:a16="http://schemas.microsoft.com/office/drawing/2014/main" id="{0E77081E-999A-F747-9056-5E4C7536AE36}"/>
              </a:ext>
            </a:extLst>
          </p:cNvPr>
          <p:cNvSpPr/>
          <p:nvPr/>
        </p:nvSpPr>
        <p:spPr>
          <a:xfrm>
            <a:off x="133122" y="3280473"/>
            <a:ext cx="11887200" cy="14630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800" dirty="0"/>
              <a:t>Building a Robust Technical Framework</a:t>
            </a:r>
          </a:p>
        </p:txBody>
      </p:sp>
      <p:sp>
        <p:nvSpPr>
          <p:cNvPr id="8" name="Rectangle 7">
            <a:extLst>
              <a:ext uri="{FF2B5EF4-FFF2-40B4-BE49-F238E27FC236}">
                <a16:creationId xmlns:a16="http://schemas.microsoft.com/office/drawing/2014/main" id="{092B13CE-BE5F-C24F-9726-254BC2CE38DD}"/>
              </a:ext>
            </a:extLst>
          </p:cNvPr>
          <p:cNvSpPr/>
          <p:nvPr/>
        </p:nvSpPr>
        <p:spPr>
          <a:xfrm>
            <a:off x="151229" y="5189673"/>
            <a:ext cx="11887200" cy="14630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800" dirty="0"/>
              <a:t>Building Production Workflows</a:t>
            </a:r>
          </a:p>
        </p:txBody>
      </p:sp>
      <p:sp>
        <p:nvSpPr>
          <p:cNvPr id="9" name="Rectangle 8">
            <a:extLst>
              <a:ext uri="{FF2B5EF4-FFF2-40B4-BE49-F238E27FC236}">
                <a16:creationId xmlns:a16="http://schemas.microsoft.com/office/drawing/2014/main" id="{EA4C1E08-0F50-A048-B362-55730831B94E}"/>
              </a:ext>
            </a:extLst>
          </p:cNvPr>
          <p:cNvSpPr/>
          <p:nvPr/>
        </p:nvSpPr>
        <p:spPr>
          <a:xfrm>
            <a:off x="151228" y="167386"/>
            <a:ext cx="3080658" cy="523220"/>
          </a:xfrm>
          <a:prstGeom prst="rect">
            <a:avLst/>
          </a:prstGeom>
        </p:spPr>
        <p:txBody>
          <a:bodyPr wrap="square">
            <a:spAutoFit/>
          </a:bodyPr>
          <a:lstStyle/>
          <a:p>
            <a:r>
              <a:rPr lang="en-US" sz="1400" dirty="0">
                <a:solidFill>
                  <a:srgbClr val="FFC000"/>
                </a:solidFill>
              </a:rPr>
              <a:t>Phase 0</a:t>
            </a:r>
          </a:p>
          <a:p>
            <a:r>
              <a:rPr lang="en-US" sz="1400" dirty="0">
                <a:solidFill>
                  <a:srgbClr val="FFC000"/>
                </a:solidFill>
              </a:rPr>
              <a:t>2012-2018 </a:t>
            </a:r>
          </a:p>
        </p:txBody>
      </p:sp>
      <p:sp>
        <p:nvSpPr>
          <p:cNvPr id="10" name="Rectangle 9">
            <a:extLst>
              <a:ext uri="{FF2B5EF4-FFF2-40B4-BE49-F238E27FC236}">
                <a16:creationId xmlns:a16="http://schemas.microsoft.com/office/drawing/2014/main" id="{632D2618-20D2-1142-951F-776F629FDEEC}"/>
              </a:ext>
            </a:extLst>
          </p:cNvPr>
          <p:cNvSpPr/>
          <p:nvPr/>
        </p:nvSpPr>
        <p:spPr>
          <a:xfrm>
            <a:off x="151228" y="1702372"/>
            <a:ext cx="1088571" cy="523220"/>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a:spAutoFit/>
          </a:bodyPr>
          <a:lstStyle/>
          <a:p>
            <a:r>
              <a:rPr lang="en-US" sz="1400" dirty="0">
                <a:solidFill>
                  <a:srgbClr val="FFC000"/>
                </a:solidFill>
              </a:rPr>
              <a:t>Phase 1</a:t>
            </a:r>
          </a:p>
          <a:p>
            <a:r>
              <a:rPr lang="en-US" sz="1400" dirty="0">
                <a:solidFill>
                  <a:srgbClr val="FFC000"/>
                </a:solidFill>
              </a:rPr>
              <a:t>2018-2019  </a:t>
            </a:r>
          </a:p>
        </p:txBody>
      </p:sp>
      <p:sp>
        <p:nvSpPr>
          <p:cNvPr id="11" name="Rectangle 10">
            <a:extLst>
              <a:ext uri="{FF2B5EF4-FFF2-40B4-BE49-F238E27FC236}">
                <a16:creationId xmlns:a16="http://schemas.microsoft.com/office/drawing/2014/main" id="{D3002659-E9C7-844D-B6FF-396900503A25}"/>
              </a:ext>
            </a:extLst>
          </p:cNvPr>
          <p:cNvSpPr/>
          <p:nvPr/>
        </p:nvSpPr>
        <p:spPr>
          <a:xfrm>
            <a:off x="151228" y="3310602"/>
            <a:ext cx="1088570" cy="523220"/>
          </a:xfrm>
          <a:prstGeom prst="rect">
            <a:avLst/>
          </a:prstGeom>
          <a:noFill/>
        </p:spPr>
        <p:txBody>
          <a:bodyPr wrap="square">
            <a:spAutoFit/>
          </a:bodyPr>
          <a:lstStyle/>
          <a:p>
            <a:r>
              <a:rPr lang="en-US" sz="1400" dirty="0">
                <a:solidFill>
                  <a:srgbClr val="FFC000"/>
                </a:solidFill>
              </a:rPr>
              <a:t>Phase 2 </a:t>
            </a:r>
          </a:p>
          <a:p>
            <a:r>
              <a:rPr lang="en-US" sz="1400" dirty="0">
                <a:solidFill>
                  <a:srgbClr val="FFC000"/>
                </a:solidFill>
              </a:rPr>
              <a:t>2019-2021 </a:t>
            </a:r>
          </a:p>
        </p:txBody>
      </p:sp>
      <p:sp>
        <p:nvSpPr>
          <p:cNvPr id="12" name="Rectangle 11">
            <a:extLst>
              <a:ext uri="{FF2B5EF4-FFF2-40B4-BE49-F238E27FC236}">
                <a16:creationId xmlns:a16="http://schemas.microsoft.com/office/drawing/2014/main" id="{727B6814-10B3-C243-AF57-CAEE545ED028}"/>
              </a:ext>
            </a:extLst>
          </p:cNvPr>
          <p:cNvSpPr/>
          <p:nvPr/>
        </p:nvSpPr>
        <p:spPr>
          <a:xfrm>
            <a:off x="151228" y="5189673"/>
            <a:ext cx="950358" cy="523220"/>
          </a:xfrm>
          <a:prstGeom prst="rect">
            <a:avLst/>
          </a:prstGeom>
        </p:spPr>
        <p:txBody>
          <a:bodyPr wrap="square">
            <a:spAutoFit/>
          </a:bodyPr>
          <a:lstStyle/>
          <a:p>
            <a:r>
              <a:rPr lang="en-US" sz="1400" dirty="0">
                <a:solidFill>
                  <a:srgbClr val="FFC000"/>
                </a:solidFill>
              </a:rPr>
              <a:t>Phase 3</a:t>
            </a:r>
          </a:p>
          <a:p>
            <a:r>
              <a:rPr lang="en-US" sz="1400" dirty="0">
                <a:solidFill>
                  <a:srgbClr val="FFC000"/>
                </a:solidFill>
              </a:rPr>
              <a:t>2021-??? </a:t>
            </a:r>
          </a:p>
        </p:txBody>
      </p:sp>
      <p:sp>
        <p:nvSpPr>
          <p:cNvPr id="13" name="Rectangle 12">
            <a:extLst>
              <a:ext uri="{FF2B5EF4-FFF2-40B4-BE49-F238E27FC236}">
                <a16:creationId xmlns:a16="http://schemas.microsoft.com/office/drawing/2014/main" id="{F524DFFB-4889-4446-ACD4-B6B52F399873}"/>
              </a:ext>
            </a:extLst>
          </p:cNvPr>
          <p:cNvSpPr/>
          <p:nvPr/>
        </p:nvSpPr>
        <p:spPr>
          <a:xfrm rot="5400000">
            <a:off x="9385671" y="3979501"/>
            <a:ext cx="4950336" cy="39607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Interactive Safety Graphics WG</a:t>
            </a:r>
          </a:p>
        </p:txBody>
      </p:sp>
      <p:cxnSp>
        <p:nvCxnSpPr>
          <p:cNvPr id="15" name="Straight Connector 14">
            <a:extLst>
              <a:ext uri="{FF2B5EF4-FFF2-40B4-BE49-F238E27FC236}">
                <a16:creationId xmlns:a16="http://schemas.microsoft.com/office/drawing/2014/main" id="{A626DD0A-3943-7146-A628-8059E116A811}"/>
              </a:ext>
            </a:extLst>
          </p:cNvPr>
          <p:cNvCxnSpPr>
            <a:cxnSpLocks/>
          </p:cNvCxnSpPr>
          <p:nvPr/>
        </p:nvCxnSpPr>
        <p:spPr>
          <a:xfrm>
            <a:off x="151228" y="4930904"/>
            <a:ext cx="11511572" cy="0"/>
          </a:xfrm>
          <a:prstGeom prst="line">
            <a:avLst/>
          </a:prstGeom>
          <a:ln>
            <a:solidFill>
              <a:srgbClr val="FFC000"/>
            </a:solidFill>
          </a:ln>
        </p:spPr>
        <p:style>
          <a:lnRef idx="3">
            <a:schemeClr val="accent2"/>
          </a:lnRef>
          <a:fillRef idx="0">
            <a:schemeClr val="accent2"/>
          </a:fillRef>
          <a:effectRef idx="2">
            <a:schemeClr val="accent2"/>
          </a:effectRef>
          <a:fontRef idx="minor">
            <a:schemeClr val="tx1"/>
          </a:fontRef>
        </p:style>
      </p:cxnSp>
      <p:sp>
        <p:nvSpPr>
          <p:cNvPr id="16" name="TextBox 15">
            <a:extLst>
              <a:ext uri="{FF2B5EF4-FFF2-40B4-BE49-F238E27FC236}">
                <a16:creationId xmlns:a16="http://schemas.microsoft.com/office/drawing/2014/main" id="{35D1FE13-31BA-4140-9F1E-5A340497F136}"/>
              </a:ext>
            </a:extLst>
          </p:cNvPr>
          <p:cNvSpPr txBox="1"/>
          <p:nvPr/>
        </p:nvSpPr>
        <p:spPr>
          <a:xfrm>
            <a:off x="5369789" y="4767265"/>
            <a:ext cx="1450077" cy="369332"/>
          </a:xfrm>
          <a:prstGeom prst="rect">
            <a:avLst/>
          </a:prstGeom>
          <a:solidFill>
            <a:schemeClr val="bg1"/>
          </a:solidFill>
        </p:spPr>
        <p:txBody>
          <a:bodyPr wrap="none" rtlCol="0">
            <a:spAutoFit/>
          </a:bodyPr>
          <a:lstStyle/>
          <a:p>
            <a:r>
              <a:rPr lang="en-US" dirty="0">
                <a:solidFill>
                  <a:srgbClr val="FFC000"/>
                </a:solidFill>
              </a:rPr>
              <a:t>We are here</a:t>
            </a:r>
          </a:p>
        </p:txBody>
      </p:sp>
    </p:spTree>
    <p:extLst>
      <p:ext uri="{BB962C8B-B14F-4D97-AF65-F5344CB8AC3E}">
        <p14:creationId xmlns:p14="http://schemas.microsoft.com/office/powerpoint/2010/main" val="30252791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5056</TotalTime>
  <Words>2920</Words>
  <Application>Microsoft Macintosh PowerPoint</Application>
  <PresentationFormat>Widescreen</PresentationFormat>
  <Paragraphs>488</Paragraphs>
  <Slides>65</Slides>
  <Notes>36</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65</vt:i4>
      </vt:variant>
    </vt:vector>
  </HeadingPairs>
  <TitlesOfParts>
    <vt:vector size="77" baseType="lpstr">
      <vt:lpstr>-apple-system</vt:lpstr>
      <vt:lpstr>Arial</vt:lpstr>
      <vt:lpstr>Calibri</vt:lpstr>
      <vt:lpstr>Calibri Light</vt:lpstr>
      <vt:lpstr>Courier New</vt:lpstr>
      <vt:lpstr>Menlo</vt:lpstr>
      <vt:lpstr>Monaco</vt:lpstr>
      <vt:lpstr>Proxima Nova Regular</vt:lpstr>
      <vt:lpstr>Times</vt:lpstr>
      <vt:lpstr>Trebuchet MS</vt:lpstr>
      <vt:lpstr>ui-monospace</vt:lpstr>
      <vt:lpstr>Office Theme</vt:lpstr>
      <vt:lpstr>safetyGraphics</vt:lpstr>
      <vt:lpstr>Disclaimers </vt:lpstr>
      <vt:lpstr>Agenda</vt:lpstr>
      <vt:lpstr>00. Intro To safetyGraphics</vt:lpstr>
      <vt:lpstr>PowerPoint Presentation</vt:lpstr>
      <vt:lpstr>ISG Guiding Principles</vt:lpstr>
      <vt:lpstr>Open and Transparent Online Collaboration </vt:lpstr>
      <vt:lpstr>Want to get involved?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Vignettes</vt:lpstr>
      <vt:lpstr>safetyGraphics Package Ecosystem</vt:lpstr>
      <vt:lpstr>01. Hello World</vt:lpstr>
      <vt:lpstr>Hello World</vt:lpstr>
      <vt:lpstr>Hello World, Again</vt:lpstr>
      <vt:lpstr>Breakout #1 – Hello World</vt:lpstr>
      <vt:lpstr>02. Loading Custom Data</vt:lpstr>
      <vt:lpstr>?safetyGraphicsApp docs</vt:lpstr>
      <vt:lpstr>safetyGraphicsApp() – Configurable Inputs</vt:lpstr>
      <vt:lpstr>PowerPoint Presentation</vt:lpstr>
      <vt:lpstr>safetyGraphicsApp() – domainData</vt:lpstr>
      <vt:lpstr>Examples 2.1 / 2.2 / 2.3</vt:lpstr>
      <vt:lpstr>safetyGraphicsApp() – mapping</vt:lpstr>
      <vt:lpstr>Example 2.4 </vt:lpstr>
      <vt:lpstr>Breakout #2 – Custom Data + Mapping</vt:lpstr>
      <vt:lpstr>03. App/Chart Export</vt:lpstr>
      <vt:lpstr>PowerPoint Presentation</vt:lpstr>
      <vt:lpstr>PowerPoint Presentation</vt:lpstr>
      <vt:lpstr>Optional Exercise</vt:lpstr>
      <vt:lpstr>04. Customizing Charts</vt:lpstr>
      <vt:lpstr>safetyGraphicsApp() – mapping</vt:lpstr>
      <vt:lpstr>Default Charts from safetyCharts</vt:lpstr>
      <vt:lpstr>PowerPoint Presentation</vt:lpstr>
      <vt:lpstr>PowerPoint Presentation</vt:lpstr>
      <vt:lpstr>?makeChartConfig</vt:lpstr>
      <vt:lpstr>PowerPoint Presentation</vt:lpstr>
      <vt:lpstr>PowerPoint Presentation</vt:lpstr>
      <vt:lpstr>Examples 4.1 / 4.2</vt:lpstr>
      <vt:lpstr>Breakout #3 – Update Default Charts</vt:lpstr>
      <vt:lpstr>PowerPoint Presentation</vt:lpstr>
      <vt:lpstr>PowerPoint Presentation</vt:lpstr>
      <vt:lpstr>Example 4.3 - Hello World</vt:lpstr>
      <vt:lpstr>PowerPoint Presentation</vt:lpstr>
      <vt:lpstr>PowerPoint Presentation</vt:lpstr>
      <vt:lpstr>Examples 4.3 / 4.4 / 4.5</vt:lpstr>
      <vt:lpstr>Breakout #4 – Custom Chart Creation</vt:lpstr>
      <vt:lpstr>PowerPoint Presentation</vt:lpstr>
      <vt:lpstr>05. Adding Custom Domains</vt:lpstr>
      <vt:lpstr>safetyGraphicsApp() – mapping</vt:lpstr>
      <vt:lpstr>PowerPoint Presentation</vt:lpstr>
      <vt:lpstr>?safetyGraphics::meta Metadata Column Definitions </vt:lpstr>
      <vt:lpstr>Creating a Chart in a Custom Domain</vt:lpstr>
      <vt:lpstr>Examples 5.1 / 5.2 / 5.3</vt:lpstr>
      <vt:lpstr>Full implementation of custom ECG domain</vt:lpstr>
      <vt:lpstr>Want to get involved?</vt:lpstr>
      <vt:lpstr>Appendix – Shiny Modules Demo</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safetyGraphics</dc:title>
  <dc:creator>Jeremy Wildfire</dc:creator>
  <cp:lastModifiedBy>Jeremy Wildfire</cp:lastModifiedBy>
  <cp:revision>19</cp:revision>
  <dcterms:created xsi:type="dcterms:W3CDTF">2021-09-22T13:37:09Z</dcterms:created>
  <dcterms:modified xsi:type="dcterms:W3CDTF">2021-10-29T00:00:12Z</dcterms:modified>
</cp:coreProperties>
</file>